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40" r:id="rId1"/>
  </p:sldMasterIdLst>
  <p:notesMasterIdLst>
    <p:notesMasterId r:id="rId44"/>
  </p:notesMasterIdLst>
  <p:sldIdLst>
    <p:sldId id="256" r:id="rId2"/>
    <p:sldId id="257" r:id="rId3"/>
    <p:sldId id="258" r:id="rId4"/>
    <p:sldId id="289" r:id="rId5"/>
    <p:sldId id="290" r:id="rId6"/>
    <p:sldId id="291" r:id="rId7"/>
    <p:sldId id="292" r:id="rId8"/>
    <p:sldId id="264" r:id="rId9"/>
    <p:sldId id="265" r:id="rId10"/>
    <p:sldId id="306" r:id="rId11"/>
    <p:sldId id="307" r:id="rId12"/>
    <p:sldId id="267" r:id="rId13"/>
    <p:sldId id="268" r:id="rId14"/>
    <p:sldId id="269" r:id="rId15"/>
    <p:sldId id="308" r:id="rId16"/>
    <p:sldId id="271" r:id="rId17"/>
    <p:sldId id="285" r:id="rId18"/>
    <p:sldId id="261" r:id="rId19"/>
    <p:sldId id="272" r:id="rId20"/>
    <p:sldId id="281" r:id="rId21"/>
    <p:sldId id="295" r:id="rId22"/>
    <p:sldId id="294" r:id="rId23"/>
    <p:sldId id="296" r:id="rId24"/>
    <p:sldId id="284" r:id="rId25"/>
    <p:sldId id="309" r:id="rId26"/>
    <p:sldId id="310" r:id="rId27"/>
    <p:sldId id="313" r:id="rId28"/>
    <p:sldId id="312" r:id="rId29"/>
    <p:sldId id="328" r:id="rId30"/>
    <p:sldId id="297" r:id="rId31"/>
    <p:sldId id="316" r:id="rId32"/>
    <p:sldId id="319" r:id="rId33"/>
    <p:sldId id="321" r:id="rId34"/>
    <p:sldId id="320" r:id="rId35"/>
    <p:sldId id="318" r:id="rId36"/>
    <p:sldId id="324" r:id="rId37"/>
    <p:sldId id="329" r:id="rId38"/>
    <p:sldId id="330" r:id="rId39"/>
    <p:sldId id="325" r:id="rId40"/>
    <p:sldId id="301" r:id="rId41"/>
    <p:sldId id="302" r:id="rId42"/>
    <p:sldId id="287" r:id="rId43"/>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6" autoAdjust="0"/>
    <p:restoredTop sz="88203" autoAdjust="0"/>
  </p:normalViewPr>
  <p:slideViewPr>
    <p:cSldViewPr>
      <p:cViewPr varScale="1">
        <p:scale>
          <a:sx n="65" d="100"/>
          <a:sy n="65" d="100"/>
        </p:scale>
        <p:origin x="1536" y="60"/>
      </p:cViewPr>
      <p:guideLst>
        <p:guide orient="horz" pos="2160"/>
        <p:guide pos="2880"/>
      </p:guideLst>
    </p:cSldViewPr>
  </p:slideViewPr>
  <p:outlineViewPr>
    <p:cViewPr>
      <p:scale>
        <a:sx n="33" d="100"/>
        <a:sy n="33" d="100"/>
      </p:scale>
      <p:origin x="0" y="5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7958EC-F29F-4554-8DEF-EAFA2DCEDF94}" type="datetimeFigureOut">
              <a:rPr lang="en-US" smtClean="0"/>
              <a:pPr/>
              <a:t>10/5/2024</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2B5090-D100-40C5-A2DC-103A3FE47C9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عنوان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عنصر نائب للتاريخ 29"/>
          <p:cNvSpPr>
            <a:spLocks noGrp="1"/>
          </p:cNvSpPr>
          <p:nvPr>
            <p:ph type="dt" sz="half" idx="10"/>
          </p:nvPr>
        </p:nvSpPr>
        <p:spPr/>
        <p:txBody>
          <a:bodyPr/>
          <a:lstStyle/>
          <a:p>
            <a:fld id="{1B8ABB09-4A1D-463E-8065-109CC2B7EFAA}" type="datetimeFigureOut">
              <a:rPr lang="ar-SA" smtClean="0"/>
              <a:pPr/>
              <a:t>02/04/1446</a:t>
            </a:fld>
            <a:endParaRPr lang="ar-SA"/>
          </a:p>
        </p:txBody>
      </p:sp>
      <p:sp>
        <p:nvSpPr>
          <p:cNvPr id="19" name="عنصر نائب للتذييل 18"/>
          <p:cNvSpPr>
            <a:spLocks noGrp="1"/>
          </p:cNvSpPr>
          <p:nvPr>
            <p:ph type="ftr" sz="quarter" idx="11"/>
          </p:nvPr>
        </p:nvSpPr>
        <p:spPr/>
        <p:txBody>
          <a:bodyPr/>
          <a:lstStyle/>
          <a:p>
            <a:endParaRPr lang="ar-SA"/>
          </a:p>
        </p:txBody>
      </p:sp>
      <p:sp>
        <p:nvSpPr>
          <p:cNvPr id="27" name="عنصر نائب لرقم الشريحة 26"/>
          <p:cNvSpPr>
            <a:spLocks noGrp="1"/>
          </p:cNvSpPr>
          <p:nvPr>
            <p:ph type="sldNum" sz="quarter" idx="12"/>
          </p:nvPr>
        </p:nvSpPr>
        <p:spPr/>
        <p:txBody>
          <a:bodyPr/>
          <a:lstStyle/>
          <a:p>
            <a:fld id="{0B34F065-1154-456A-91E3-76DE8E75E17B}"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02/04/1446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02/04/1446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02/04/1446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02/04/1446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02/04/1446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02/04/1446</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02/04/1446</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02/04/1446</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02/04/1446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مستطيل ذو زاوية واحدة مخدوشة ودائرية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مثلث قائم الزاوية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عنوان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عنصر نائب للنص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02/04/1446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a:xfrm>
            <a:off x="8077200" y="6356350"/>
            <a:ext cx="609600" cy="365125"/>
          </a:xfrm>
        </p:spPr>
        <p:txBody>
          <a:bodyPr/>
          <a:lstStyle/>
          <a:p>
            <a:fld id="{0B34F065-1154-456A-91E3-76DE8E75E17B}" type="slidenum">
              <a:rPr lang="ar-SA" smtClean="0"/>
              <a:pPr/>
              <a:t>‹#›</a:t>
            </a:fld>
            <a:endParaRPr lang="ar-SA"/>
          </a:p>
        </p:txBody>
      </p:sp>
      <p:sp>
        <p:nvSpPr>
          <p:cNvPr id="3" name="عنصر نائب للصورة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الرمز لإضافة صورة</a:t>
            </a:r>
            <a:endParaRPr kumimoji="0" lang="en-US" dirty="0"/>
          </a:p>
        </p:txBody>
      </p:sp>
      <p:sp>
        <p:nvSpPr>
          <p:cNvPr id="10" name="شكل حر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شكل حر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شكل حر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شكل حر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عنصر نائب للعنوان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B8ABB09-4A1D-463E-8065-109CC2B7EFAA}" type="datetimeFigureOut">
              <a:rPr lang="ar-SA" smtClean="0"/>
              <a:pPr/>
              <a:t>02/04/1446</a:t>
            </a:fld>
            <a:endParaRPr lang="ar-SA"/>
          </a:p>
        </p:txBody>
      </p:sp>
      <p:sp>
        <p:nvSpPr>
          <p:cNvPr id="22" name="عنصر نائب للتذييل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SA"/>
          </a:p>
        </p:txBody>
      </p:sp>
      <p:sp>
        <p:nvSpPr>
          <p:cNvPr id="18" name="عنصر نائب لرقم الشريحة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B34F065-1154-456A-91E3-76DE8E75E17B}" type="slidenum">
              <a:rPr lang="ar-SA" smtClean="0"/>
              <a:pPr/>
              <a:t>‹#›</a:t>
            </a:fld>
            <a:endParaRPr lang="ar-SA"/>
          </a:p>
        </p:txBody>
      </p:sp>
      <p:grpSp>
        <p:nvGrpSpPr>
          <p:cNvPr id="2" name="مجموعة 1"/>
          <p:cNvGrpSpPr/>
          <p:nvPr/>
        </p:nvGrpSpPr>
        <p:grpSpPr>
          <a:xfrm>
            <a:off x="-19017" y="202408"/>
            <a:ext cx="9180548" cy="649224"/>
            <a:chOff x="-19045" y="216550"/>
            <a:chExt cx="9180548" cy="649224"/>
          </a:xfrm>
        </p:grpSpPr>
        <p:sp>
          <p:nvSpPr>
            <p:cNvPr id="12" name="شكل حر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حر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285720" y="357166"/>
            <a:ext cx="8429684" cy="2843234"/>
          </a:xfrm>
        </p:spPr>
        <p:txBody>
          <a:bodyPr>
            <a:normAutofit/>
          </a:bodyPr>
          <a:lstStyle/>
          <a:p>
            <a:pPr algn="ctr"/>
            <a:r>
              <a:rPr lang="en-US" sz="8000" dirty="0" err="1" smtClean="0">
                <a:solidFill>
                  <a:srgbClr val="002060"/>
                </a:solidFill>
                <a:latin typeface="Californian FB" pitchFamily="18" charset="0"/>
              </a:rPr>
              <a:t>Arthology</a:t>
            </a:r>
            <a:r>
              <a:rPr lang="ar-IQ" sz="8000" dirty="0" smtClean="0">
                <a:solidFill>
                  <a:srgbClr val="002060"/>
                </a:solidFill>
                <a:latin typeface="Californian FB" pitchFamily="18" charset="0"/>
              </a:rPr>
              <a:t/>
            </a:r>
            <a:br>
              <a:rPr lang="ar-IQ" sz="8000" dirty="0" smtClean="0">
                <a:solidFill>
                  <a:srgbClr val="002060"/>
                </a:solidFill>
                <a:latin typeface="Californian FB" pitchFamily="18" charset="0"/>
              </a:rPr>
            </a:br>
            <a:r>
              <a:rPr lang="en-US" sz="4800" dirty="0" smtClean="0">
                <a:solidFill>
                  <a:srgbClr val="002060"/>
                </a:solidFill>
                <a:latin typeface="Californian FB" pitchFamily="18" charset="0"/>
              </a:rPr>
              <a:t> </a:t>
            </a:r>
            <a:r>
              <a:rPr lang="ar-IQ" sz="4800" dirty="0" smtClean="0">
                <a:solidFill>
                  <a:srgbClr val="002060"/>
                </a:solidFill>
                <a:latin typeface="Californian FB" pitchFamily="18" charset="0"/>
              </a:rPr>
              <a:t>دراسات عليا </a:t>
            </a:r>
            <a:r>
              <a:rPr lang="ar-IQ" sz="4800" dirty="0" err="1" smtClean="0">
                <a:solidFill>
                  <a:srgbClr val="002060"/>
                </a:solidFill>
                <a:latin typeface="Californian FB" pitchFamily="18" charset="0"/>
              </a:rPr>
              <a:t>دكتوراة</a:t>
            </a:r>
            <a:r>
              <a:rPr lang="ar-IQ" sz="4800" dirty="0" smtClean="0">
                <a:solidFill>
                  <a:srgbClr val="002060"/>
                </a:solidFill>
                <a:latin typeface="Californian FB" pitchFamily="18" charset="0"/>
              </a:rPr>
              <a:t> </a:t>
            </a:r>
            <a:endParaRPr lang="en-US" sz="4800" dirty="0">
              <a:solidFill>
                <a:srgbClr val="002060"/>
              </a:solidFill>
              <a:latin typeface="Californian FB" pitchFamily="18" charset="0"/>
            </a:endParaRPr>
          </a:p>
        </p:txBody>
      </p:sp>
      <p:sp>
        <p:nvSpPr>
          <p:cNvPr id="3" name="عنوان فرعي 2"/>
          <p:cNvSpPr>
            <a:spLocks noGrp="1"/>
          </p:cNvSpPr>
          <p:nvPr>
            <p:ph type="subTitle" idx="1"/>
          </p:nvPr>
        </p:nvSpPr>
        <p:spPr>
          <a:xfrm>
            <a:off x="571472" y="4929198"/>
            <a:ext cx="7854696" cy="1752600"/>
          </a:xfrm>
        </p:spPr>
        <p:txBody>
          <a:bodyPr/>
          <a:lstStyle/>
          <a:p>
            <a:pPr algn="ctr"/>
            <a:r>
              <a:rPr lang="ar-IQ" b="1" dirty="0" smtClean="0">
                <a:solidFill>
                  <a:schemeClr val="bg1"/>
                </a:solidFill>
              </a:rPr>
              <a:t>د. علاء حسين سعدون </a:t>
            </a:r>
            <a:endParaRPr lang="en-US" b="1" dirty="0">
              <a:solidFill>
                <a:schemeClr val="bg1"/>
              </a:solidFill>
            </a:endParaRP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404664"/>
            <a:ext cx="8219256" cy="5919936"/>
          </a:xfrm>
        </p:spPr>
        <p:txBody>
          <a:bodyPr>
            <a:normAutofit/>
          </a:bodyPr>
          <a:lstStyle/>
          <a:p>
            <a:r>
              <a:rPr lang="en-US" dirty="0"/>
              <a:t>c. Pivot joint – joint </a:t>
            </a:r>
            <a:r>
              <a:rPr lang="en-US" dirty="0" smtClean="0"/>
              <a:t> </a:t>
            </a:r>
            <a:r>
              <a:rPr lang="en-US" dirty="0"/>
              <a:t>comprises a peg fitted within a ring.</a:t>
            </a:r>
            <a:r>
              <a:rPr lang="en-US" dirty="0" smtClean="0"/>
              <a:t>in </a:t>
            </a:r>
            <a:r>
              <a:rPr lang="en-US" dirty="0"/>
              <a:t>which rotary movement occur around one axis e.g. </a:t>
            </a:r>
            <a:r>
              <a:rPr lang="en-US" dirty="0" err="1"/>
              <a:t>atlanto</a:t>
            </a:r>
            <a:r>
              <a:rPr lang="en-US" dirty="0"/>
              <a:t>-axial joint between atlas and axis.</a:t>
            </a:r>
          </a:p>
          <a:p>
            <a:r>
              <a:rPr lang="en-US" dirty="0" smtClean="0"/>
              <a:t>D - </a:t>
            </a:r>
            <a:r>
              <a:rPr lang="en-US" dirty="0"/>
              <a:t>The </a:t>
            </a:r>
            <a:r>
              <a:rPr lang="en-US" i="1" dirty="0"/>
              <a:t>condylar </a:t>
            </a:r>
            <a:r>
              <a:rPr lang="en-US" i="1" dirty="0" smtClean="0"/>
              <a:t>joint </a:t>
            </a:r>
            <a:r>
              <a:rPr lang="en-US" dirty="0" smtClean="0"/>
              <a:t> </a:t>
            </a:r>
            <a:r>
              <a:rPr lang="en-US" dirty="0"/>
              <a:t>is formed by </a:t>
            </a:r>
            <a:r>
              <a:rPr lang="en-US" dirty="0" smtClean="0"/>
              <a:t>two knuckle-shaped </a:t>
            </a:r>
            <a:r>
              <a:rPr lang="en-US" dirty="0"/>
              <a:t>condyles that engage with </a:t>
            </a:r>
            <a:r>
              <a:rPr lang="en-US" dirty="0" smtClean="0"/>
              <a:t>corresponding concave </a:t>
            </a:r>
            <a:r>
              <a:rPr lang="en-US" dirty="0"/>
              <a:t>surfaces. The two complexes may be </a:t>
            </a:r>
            <a:r>
              <a:rPr lang="en-US" dirty="0" smtClean="0"/>
              <a:t>close together</a:t>
            </a:r>
            <a:r>
              <a:rPr lang="en-US" dirty="0"/>
              <a:t>, as in the </a:t>
            </a:r>
            <a:r>
              <a:rPr lang="en-US" dirty="0" err="1"/>
              <a:t>femorotibial</a:t>
            </a:r>
            <a:r>
              <a:rPr lang="en-US" dirty="0"/>
              <a:t> joint, or </a:t>
            </a:r>
            <a:r>
              <a:rPr lang="en-US" dirty="0" smtClean="0"/>
              <a:t>widely separate</a:t>
            </a:r>
            <a:r>
              <a:rPr lang="en-US" dirty="0"/>
              <a:t> </a:t>
            </a:r>
            <a:r>
              <a:rPr lang="en-US" dirty="0" smtClean="0"/>
              <a:t>and </a:t>
            </a:r>
            <a:r>
              <a:rPr lang="en-US" dirty="0"/>
              <a:t>provided with independent joint capsules, as are </a:t>
            </a:r>
            <a:r>
              <a:rPr lang="en-US" dirty="0" smtClean="0"/>
              <a:t>the twin </a:t>
            </a:r>
            <a:r>
              <a:rPr lang="en-US" dirty="0"/>
              <a:t>articulations of the mandible.</a:t>
            </a:r>
            <a:endParaRPr lang="en-US" dirty="0" smtClean="0"/>
          </a:p>
          <a:p>
            <a:r>
              <a:rPr lang="en-US" dirty="0" smtClean="0"/>
              <a:t>d</a:t>
            </a:r>
            <a:r>
              <a:rPr lang="en-US" dirty="0"/>
              <a:t>.  Plane joint – allows only slight gliding movement between relatively flat apposed surfaces. e.g. carpal joint, vertebral articular processes</a:t>
            </a:r>
            <a:r>
              <a:rPr lang="en-US" dirty="0" smtClean="0"/>
              <a:t>.</a:t>
            </a:r>
          </a:p>
          <a:p>
            <a:endParaRPr lang="en-US" dirty="0"/>
          </a:p>
          <a:p>
            <a:endParaRPr lang="en-US" dirty="0"/>
          </a:p>
        </p:txBody>
      </p:sp>
    </p:spTree>
    <p:extLst>
      <p:ext uri="{BB962C8B-B14F-4D97-AF65-F5344CB8AC3E}">
        <p14:creationId xmlns:p14="http://schemas.microsoft.com/office/powerpoint/2010/main" val="88933475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92696"/>
            <a:ext cx="8229600" cy="5631904"/>
          </a:xfrm>
        </p:spPr>
        <p:txBody>
          <a:bodyPr>
            <a:normAutofit lnSpcReduction="10000"/>
          </a:bodyPr>
          <a:lstStyle/>
          <a:p>
            <a:pPr marL="0" indent="0">
              <a:buNone/>
            </a:pPr>
            <a:r>
              <a:rPr lang="en-US" dirty="0" smtClean="0"/>
              <a:t>F - The </a:t>
            </a:r>
            <a:r>
              <a:rPr lang="en-US" i="1" dirty="0"/>
              <a:t>ellipsoidal joint </a:t>
            </a:r>
            <a:r>
              <a:rPr lang="en-US" dirty="0" smtClean="0"/>
              <a:t>presents an ovoid </a:t>
            </a:r>
            <a:r>
              <a:rPr lang="en-US" dirty="0"/>
              <a:t>convex surface that fits into a corresponding </a:t>
            </a:r>
            <a:r>
              <a:rPr lang="en-US" dirty="0" smtClean="0"/>
              <a:t>concavity. Movements </a:t>
            </a:r>
            <a:r>
              <a:rPr lang="en-US" dirty="0"/>
              <a:t>are principally in two planes at </a:t>
            </a:r>
            <a:r>
              <a:rPr lang="en-US" dirty="0" smtClean="0"/>
              <a:t>right angles </a:t>
            </a:r>
            <a:r>
              <a:rPr lang="en-US" dirty="0"/>
              <a:t>to each other (flexion–extension; </a:t>
            </a:r>
            <a:r>
              <a:rPr lang="en-US" dirty="0" smtClean="0"/>
              <a:t>adduction– abduction</a:t>
            </a:r>
            <a:r>
              <a:rPr lang="en-US" dirty="0"/>
              <a:t>), but a small amount of rotation may </a:t>
            </a:r>
            <a:r>
              <a:rPr lang="en-US" dirty="0" smtClean="0"/>
              <a:t>be possible</a:t>
            </a:r>
            <a:r>
              <a:rPr lang="en-US" dirty="0"/>
              <a:t>. The radiocarpal joint of the dog is of </a:t>
            </a:r>
            <a:r>
              <a:rPr lang="en-US" dirty="0" smtClean="0"/>
              <a:t>this variety .</a:t>
            </a:r>
          </a:p>
          <a:p>
            <a:r>
              <a:rPr lang="en-US" dirty="0" smtClean="0"/>
              <a:t>E - </a:t>
            </a:r>
            <a:r>
              <a:rPr lang="en-US" dirty="0"/>
              <a:t>The </a:t>
            </a:r>
            <a:r>
              <a:rPr lang="en-US" i="1" dirty="0"/>
              <a:t>saddle joint </a:t>
            </a:r>
            <a:r>
              <a:rPr lang="en-US" dirty="0"/>
              <a:t>(</a:t>
            </a:r>
            <a:r>
              <a:rPr lang="en-US" dirty="0" err="1"/>
              <a:t>articulatio</a:t>
            </a:r>
            <a:r>
              <a:rPr lang="en-US" dirty="0"/>
              <a:t> </a:t>
            </a:r>
            <a:r>
              <a:rPr lang="en-US" dirty="0" err="1"/>
              <a:t>sellaris</a:t>
            </a:r>
            <a:r>
              <a:rPr lang="en-US" dirty="0"/>
              <a:t>; </a:t>
            </a:r>
            <a:r>
              <a:rPr lang="en-US" dirty="0" smtClean="0"/>
              <a:t>combines </a:t>
            </a:r>
            <a:r>
              <a:rPr lang="en-US" dirty="0"/>
              <a:t>two surfaces, each maximally convex in </a:t>
            </a:r>
            <a:r>
              <a:rPr lang="en-US" dirty="0" smtClean="0"/>
              <a:t>one direction </a:t>
            </a:r>
            <a:r>
              <a:rPr lang="en-US" dirty="0"/>
              <a:t>and maximally concave in a second </a:t>
            </a:r>
            <a:r>
              <a:rPr lang="en-US" dirty="0" smtClean="0"/>
              <a:t>direction at </a:t>
            </a:r>
            <a:r>
              <a:rPr lang="en-US" dirty="0"/>
              <a:t>right angles to the first. These are also biaxial </a:t>
            </a:r>
            <a:r>
              <a:rPr lang="en-US" dirty="0" smtClean="0"/>
              <a:t>joints, allowing </a:t>
            </a:r>
            <a:r>
              <a:rPr lang="en-US" dirty="0"/>
              <a:t>flexion–extension and </a:t>
            </a:r>
            <a:r>
              <a:rPr lang="en-US" dirty="0" smtClean="0"/>
              <a:t>adduction–abduction but </a:t>
            </a:r>
            <a:r>
              <a:rPr lang="en-US" dirty="0"/>
              <a:t>with a certain amount of rotation permitted </a:t>
            </a:r>
            <a:r>
              <a:rPr lang="en-US" dirty="0" smtClean="0"/>
              <a:t>or imposed </a:t>
            </a:r>
            <a:r>
              <a:rPr lang="en-US" dirty="0"/>
              <a:t>by the geometry of the surfaces. An </a:t>
            </a:r>
            <a:r>
              <a:rPr lang="en-US" dirty="0" smtClean="0"/>
              <a:t>example is </a:t>
            </a:r>
            <a:r>
              <a:rPr lang="en-US" dirty="0"/>
              <a:t>the distal interphalangeal joint of the dog.</a:t>
            </a:r>
          </a:p>
        </p:txBody>
      </p:sp>
    </p:spTree>
    <p:extLst>
      <p:ext uri="{BB962C8B-B14F-4D97-AF65-F5344CB8AC3E}">
        <p14:creationId xmlns:p14="http://schemas.microsoft.com/office/powerpoint/2010/main" val="265503218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0034" y="0"/>
            <a:ext cx="8229600" cy="764704"/>
          </a:xfrm>
        </p:spPr>
        <p:txBody>
          <a:bodyPr>
            <a:normAutofit fontScale="90000"/>
          </a:bodyPr>
          <a:lstStyle/>
          <a:p>
            <a:r>
              <a:rPr lang="en-US" dirty="0"/>
              <a:t>Synovial joint structure</a:t>
            </a:r>
          </a:p>
        </p:txBody>
      </p:sp>
      <p:sp>
        <p:nvSpPr>
          <p:cNvPr id="3" name="عنصر نائب للمحتوى 2"/>
          <p:cNvSpPr>
            <a:spLocks noGrp="1"/>
          </p:cNvSpPr>
          <p:nvPr>
            <p:ph idx="1"/>
          </p:nvPr>
        </p:nvSpPr>
        <p:spPr>
          <a:xfrm>
            <a:off x="0" y="620688"/>
            <a:ext cx="9036496" cy="6624736"/>
          </a:xfrm>
        </p:spPr>
        <p:txBody>
          <a:bodyPr>
            <a:normAutofit lnSpcReduction="10000"/>
          </a:bodyPr>
          <a:lstStyle/>
          <a:p>
            <a:pPr algn="just"/>
            <a:r>
              <a:rPr lang="en-US" dirty="0" smtClean="0"/>
              <a:t>General </a:t>
            </a:r>
            <a:r>
              <a:rPr lang="en-US" dirty="0"/>
              <a:t>structures present in most synovial joint are:</a:t>
            </a:r>
          </a:p>
          <a:p>
            <a:pPr algn="just"/>
            <a:r>
              <a:rPr lang="en-US" dirty="0"/>
              <a:t>A -  The joint  surface ,  which are usually more or less expanded. They are in most cases smooth, and vary much in form. They are formed of specially dense bone, which differs histologically from ordinary compact substance.</a:t>
            </a:r>
          </a:p>
          <a:p>
            <a:pPr algn="just"/>
            <a:r>
              <a:rPr lang="en-US" dirty="0"/>
              <a:t>B -  Articular cartilage  – that cover the opposing surfaces of bones , usually hyaline in type and differ in thickness in different joint .  </a:t>
            </a:r>
          </a:p>
          <a:p>
            <a:pPr algn="just"/>
            <a:r>
              <a:rPr lang="en-US" dirty="0"/>
              <a:t>C - Synovial membrane – lines the joint cavity that separate bones, it also secrets synovial fluid into the joint cavity.</a:t>
            </a:r>
          </a:p>
          <a:p>
            <a:pPr algn="just"/>
            <a:r>
              <a:rPr lang="en-US" dirty="0"/>
              <a:t>D -  Fibrous layer – located external to synovial membrane, joins bones, selectively thicken to form ligament (joint capsule = synovial membrane + fibrous layer). </a:t>
            </a:r>
          </a:p>
          <a:p>
            <a:pPr algn="just"/>
            <a:r>
              <a:rPr lang="en-US" dirty="0"/>
              <a:t>E -   Ligaments.—These are strong bands or membranes, usually composed of white fibrous tissue, which bind the bones together. They are pliable  but practically inelastic. </a:t>
            </a:r>
          </a:p>
        </p:txBody>
      </p:sp>
    </p:spTree>
  </p:cSld>
  <p:clrMapOvr>
    <a:masterClrMapping/>
  </p:clrMapOvr>
  <p:transition>
    <p:comb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76672"/>
            <a:ext cx="8229600" cy="1000108"/>
          </a:xfrm>
        </p:spPr>
        <p:txBody>
          <a:bodyPr>
            <a:normAutofit fontScale="90000"/>
          </a:bodyPr>
          <a:lstStyle/>
          <a:p>
            <a:pPr algn="just"/>
            <a:r>
              <a:rPr lang="en-US" dirty="0"/>
              <a:t>Additional structures seen in some synovial joint are:</a:t>
            </a:r>
          </a:p>
        </p:txBody>
      </p:sp>
      <p:sp>
        <p:nvSpPr>
          <p:cNvPr id="3" name="عنصر نائب للمحتوى 2"/>
          <p:cNvSpPr>
            <a:spLocks noGrp="1"/>
          </p:cNvSpPr>
          <p:nvPr>
            <p:ph idx="1"/>
          </p:nvPr>
        </p:nvSpPr>
        <p:spPr>
          <a:xfrm>
            <a:off x="457200" y="1628800"/>
            <a:ext cx="8229600" cy="4695800"/>
          </a:xfrm>
        </p:spPr>
        <p:txBody>
          <a:bodyPr/>
          <a:lstStyle/>
          <a:p>
            <a:pPr algn="just"/>
            <a:r>
              <a:rPr lang="en-US" dirty="0" smtClean="0"/>
              <a:t>a</a:t>
            </a:r>
            <a:r>
              <a:rPr lang="en-US" dirty="0"/>
              <a:t>. Meniscus – fibrocartilage in the synovial cavity interposed between bones e.g. in stifle joint</a:t>
            </a:r>
          </a:p>
          <a:p>
            <a:pPr algn="just"/>
            <a:r>
              <a:rPr lang="en-US" dirty="0"/>
              <a:t>b. Internal ligament – ligament within the joint cavity connecting two bones and are surrounded by synovial membrane. </a:t>
            </a:r>
          </a:p>
          <a:p>
            <a:pPr algn="just"/>
            <a:r>
              <a:rPr lang="en-US" dirty="0"/>
              <a:t>c- Fat pad – seen between synovial membrane and fibrous layer that produce folds which may protrude into joint cavity as villi. </a:t>
            </a:r>
          </a:p>
          <a:p>
            <a:endParaRPr lang="en-US" dirty="0"/>
          </a:p>
        </p:txBody>
      </p:sp>
    </p:spTree>
  </p:cSld>
  <p:clrMapOvr>
    <a:masterClrMapping/>
  </p:clrMapOvr>
  <p:transition>
    <p:checke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p:nvPr/>
        </p:nvPicPr>
        <p:blipFill>
          <a:blip r:embed="rId2"/>
          <a:srcRect/>
          <a:stretch>
            <a:fillRect/>
          </a:stretch>
        </p:blipFill>
        <p:spPr bwMode="auto">
          <a:xfrm>
            <a:off x="1259632" y="980728"/>
            <a:ext cx="5472608" cy="5688632"/>
          </a:xfrm>
          <a:prstGeom prst="rect">
            <a:avLst/>
          </a:prstGeom>
          <a:noFill/>
          <a:ln w="9525">
            <a:noFill/>
            <a:miter lim="800000"/>
            <a:headEnd/>
            <a:tailEnd/>
          </a:ln>
        </p:spPr>
      </p:pic>
    </p:spTree>
  </p:cSld>
  <p:clrMapOvr>
    <a:masterClrMapping/>
  </p:clrMapOvr>
  <p:transition>
    <p:plu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28" descr="DSWFig1-16A"/>
          <p:cNvPicPr>
            <a:picLocks noGrp="1" noChangeAspect="1"/>
          </p:cNvPicPr>
          <p:nvPr>
            <p:ph idx="1"/>
          </p:nvPr>
        </p:nvPicPr>
        <p:blipFill>
          <a:blip r:embed="rId2"/>
          <a:stretch>
            <a:fillRect/>
          </a:stretch>
        </p:blipFill>
        <p:spPr>
          <a:xfrm>
            <a:off x="971600" y="1268760"/>
            <a:ext cx="2551626" cy="4389437"/>
          </a:xfrm>
          <a:prstGeom prst="rect">
            <a:avLst/>
          </a:prstGeom>
          <a:noFill/>
          <a:ln>
            <a:noFill/>
            <a:miter lim="800000"/>
          </a:ln>
        </p:spPr>
      </p:pic>
      <p:sp>
        <p:nvSpPr>
          <p:cNvPr id="7" name="مستطيل 6"/>
          <p:cNvSpPr/>
          <p:nvPr/>
        </p:nvSpPr>
        <p:spPr>
          <a:xfrm>
            <a:off x="3523226" y="3212976"/>
            <a:ext cx="5369254" cy="923330"/>
          </a:xfrm>
          <a:prstGeom prst="rect">
            <a:avLst/>
          </a:prstGeom>
        </p:spPr>
        <p:txBody>
          <a:bodyPr wrap="square">
            <a:spAutoFit/>
          </a:bodyPr>
          <a:lstStyle/>
          <a:p>
            <a:pPr algn="l"/>
            <a:r>
              <a:rPr lang="en-US" dirty="0">
                <a:latin typeface="Frutiger-Cn"/>
              </a:rPr>
              <a:t>1, </a:t>
            </a:r>
            <a:r>
              <a:rPr lang="en-US" dirty="0" smtClean="0">
                <a:latin typeface="Frutiger-Cn"/>
              </a:rPr>
              <a:t>Joint cavity</a:t>
            </a:r>
            <a:r>
              <a:rPr lang="en-US" dirty="0">
                <a:latin typeface="Frutiger-Cn"/>
              </a:rPr>
              <a:t>; 2, synovial membrane; 3, articular cartilage; 4, </a:t>
            </a:r>
            <a:r>
              <a:rPr lang="en-US" dirty="0" smtClean="0">
                <a:latin typeface="Frutiger-Cn"/>
              </a:rPr>
              <a:t>fibrous layer </a:t>
            </a:r>
            <a:r>
              <a:rPr lang="en-US" dirty="0">
                <a:latin typeface="Frutiger-Cn"/>
              </a:rPr>
              <a:t>of joint capsule; 5, periosteum; 6, compact bone.</a:t>
            </a:r>
            <a:endParaRPr lang="en-US" dirty="0"/>
          </a:p>
        </p:txBody>
      </p:sp>
    </p:spTree>
    <p:extLst>
      <p:ext uri="{BB962C8B-B14F-4D97-AF65-F5344CB8AC3E}">
        <p14:creationId xmlns:p14="http://schemas.microsoft.com/office/powerpoint/2010/main" val="371851735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7806"/>
            <a:ext cx="8229600" cy="690914"/>
          </a:xfrm>
        </p:spPr>
        <p:txBody>
          <a:bodyPr>
            <a:normAutofit fontScale="90000"/>
          </a:bodyPr>
          <a:lstStyle/>
          <a:p>
            <a:r>
              <a:rPr lang="en-US" dirty="0" smtClean="0"/>
              <a:t>Movements </a:t>
            </a:r>
            <a:endParaRPr lang="en-US" dirty="0"/>
          </a:p>
        </p:txBody>
      </p:sp>
      <p:sp>
        <p:nvSpPr>
          <p:cNvPr id="3" name="عنصر نائب للمحتوى 2"/>
          <p:cNvSpPr>
            <a:spLocks noGrp="1"/>
          </p:cNvSpPr>
          <p:nvPr>
            <p:ph idx="1"/>
          </p:nvPr>
        </p:nvSpPr>
        <p:spPr>
          <a:xfrm>
            <a:off x="457200" y="1052736"/>
            <a:ext cx="8229600" cy="5616624"/>
          </a:xfrm>
        </p:spPr>
        <p:txBody>
          <a:bodyPr>
            <a:normAutofit/>
          </a:bodyPr>
          <a:lstStyle/>
          <a:p>
            <a:r>
              <a:rPr lang="en-US" dirty="0"/>
              <a:t>The movements of a joint are determined </a:t>
            </a:r>
            <a:r>
              <a:rPr lang="en-US" dirty="0" smtClean="0"/>
              <a:t>chiefly </a:t>
            </a:r>
            <a:r>
              <a:rPr lang="en-US" dirty="0"/>
              <a:t>by the form and extent of the joint surfaces and the arrangement of the ligaments. They are usually classified as follows:</a:t>
            </a:r>
          </a:p>
          <a:p>
            <a:pPr lvl="0"/>
            <a:r>
              <a:rPr lang="en-US" dirty="0"/>
              <a:t>Gliding.—This refers to the sliding of one practically plane surface on another, as in the joints between the articular processes of the cervical vertebrae . </a:t>
            </a:r>
          </a:p>
          <a:p>
            <a:pPr lvl="0"/>
            <a:r>
              <a:rPr lang="en-US" dirty="0"/>
              <a:t>Angular Movements : In these cases there is movement around one or more axes. Motion which diminishes the angle included  by the segments forming the joint is termed flexion, while that which tends to bring the segments into line with each other is called extension.</a:t>
            </a:r>
          </a:p>
          <a:p>
            <a:endParaRPr 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stretch>
            <a:fillRect/>
          </a:stretch>
        </p:blipFill>
        <p:spPr>
          <a:xfrm>
            <a:off x="1475656" y="349246"/>
            <a:ext cx="5991925" cy="4440962"/>
          </a:xfrm>
          <a:prstGeom prst="rect">
            <a:avLst/>
          </a:prstGeom>
        </p:spPr>
      </p:pic>
      <p:sp>
        <p:nvSpPr>
          <p:cNvPr id="5" name="مستطيل 4"/>
          <p:cNvSpPr/>
          <p:nvPr/>
        </p:nvSpPr>
        <p:spPr>
          <a:xfrm>
            <a:off x="395536" y="4845626"/>
            <a:ext cx="8424936" cy="923330"/>
          </a:xfrm>
          <a:prstGeom prst="rect">
            <a:avLst/>
          </a:prstGeom>
        </p:spPr>
        <p:txBody>
          <a:bodyPr wrap="square">
            <a:spAutoFit/>
          </a:bodyPr>
          <a:lstStyle/>
          <a:p>
            <a:pPr algn="l"/>
            <a:r>
              <a:rPr lang="en-US" dirty="0">
                <a:latin typeface="Frutiger-Cn"/>
              </a:rPr>
              <a:t>Flexion, extension, and overextension </a:t>
            </a:r>
            <a:r>
              <a:rPr lang="en-US" dirty="0" smtClean="0">
                <a:latin typeface="Frutiger-Cn"/>
              </a:rPr>
              <a:t>illustrated by </a:t>
            </a:r>
            <a:r>
              <a:rPr lang="en-US" dirty="0">
                <a:latin typeface="Frutiger-Cn"/>
              </a:rPr>
              <a:t>the distal part of the horse’s forelimb. 1, </a:t>
            </a:r>
            <a:r>
              <a:rPr lang="en-US" dirty="0" smtClean="0">
                <a:latin typeface="Frutiger-Cn"/>
              </a:rPr>
              <a:t>Flexed carpal </a:t>
            </a:r>
            <a:r>
              <a:rPr lang="en-US" dirty="0">
                <a:latin typeface="Frutiger-Cn"/>
              </a:rPr>
              <a:t>joint; 2, extended carpal joint; 3, flexed fetlock joint;</a:t>
            </a:r>
          </a:p>
          <a:p>
            <a:pPr algn="l"/>
            <a:r>
              <a:rPr lang="en-US" dirty="0">
                <a:latin typeface="Frutiger-Cn"/>
              </a:rPr>
              <a:t>4, extended fetlock joint; 5, overextended fetlock joint.</a:t>
            </a:r>
            <a:endParaRPr lang="en-US" dirty="0"/>
          </a:p>
        </p:txBody>
      </p:sp>
      <p:sp>
        <p:nvSpPr>
          <p:cNvPr id="6" name="مستطيل 5"/>
          <p:cNvSpPr/>
          <p:nvPr/>
        </p:nvSpPr>
        <p:spPr>
          <a:xfrm>
            <a:off x="1475656" y="980728"/>
            <a:ext cx="312906" cy="369332"/>
          </a:xfrm>
          <a:prstGeom prst="rect">
            <a:avLst/>
          </a:prstGeom>
        </p:spPr>
        <p:txBody>
          <a:bodyPr wrap="none">
            <a:spAutoFit/>
          </a:bodyPr>
          <a:lstStyle/>
          <a:p>
            <a:r>
              <a:rPr lang="en-US" dirty="0">
                <a:latin typeface="Helvetica" panose="020B0604020202020204" pitchFamily="34" charset="0"/>
              </a:rPr>
              <a:t>1</a:t>
            </a:r>
            <a:endParaRPr lang="en-US" dirty="0"/>
          </a:p>
        </p:txBody>
      </p:sp>
      <p:sp>
        <p:nvSpPr>
          <p:cNvPr id="7" name="مستطيل 6"/>
          <p:cNvSpPr/>
          <p:nvPr/>
        </p:nvSpPr>
        <p:spPr>
          <a:xfrm>
            <a:off x="3851920" y="1350060"/>
            <a:ext cx="377026" cy="369332"/>
          </a:xfrm>
          <a:prstGeom prst="rect">
            <a:avLst/>
          </a:prstGeom>
        </p:spPr>
        <p:txBody>
          <a:bodyPr wrap="none">
            <a:spAutoFit/>
          </a:bodyPr>
          <a:lstStyle/>
          <a:p>
            <a:r>
              <a:rPr lang="en-US" dirty="0">
                <a:latin typeface="Frutiger-Cn"/>
              </a:rPr>
              <a:t>2,</a:t>
            </a:r>
            <a:endParaRPr lang="en-US" dirty="0"/>
          </a:p>
        </p:txBody>
      </p:sp>
      <p:sp>
        <p:nvSpPr>
          <p:cNvPr id="8" name="مستطيل 7"/>
          <p:cNvSpPr/>
          <p:nvPr/>
        </p:nvSpPr>
        <p:spPr>
          <a:xfrm>
            <a:off x="1600049" y="3212976"/>
            <a:ext cx="377026" cy="369332"/>
          </a:xfrm>
          <a:prstGeom prst="rect">
            <a:avLst/>
          </a:prstGeom>
        </p:spPr>
        <p:txBody>
          <a:bodyPr wrap="none">
            <a:spAutoFit/>
          </a:bodyPr>
          <a:lstStyle/>
          <a:p>
            <a:r>
              <a:rPr lang="en-US" dirty="0">
                <a:latin typeface="Frutiger-Cn"/>
              </a:rPr>
              <a:t>3,</a:t>
            </a:r>
            <a:endParaRPr lang="en-US" dirty="0"/>
          </a:p>
        </p:txBody>
      </p:sp>
      <p:sp>
        <p:nvSpPr>
          <p:cNvPr id="9" name="مستطيل 8"/>
          <p:cNvSpPr/>
          <p:nvPr/>
        </p:nvSpPr>
        <p:spPr>
          <a:xfrm>
            <a:off x="4040433" y="3212976"/>
            <a:ext cx="312906" cy="369332"/>
          </a:xfrm>
          <a:prstGeom prst="rect">
            <a:avLst/>
          </a:prstGeom>
        </p:spPr>
        <p:txBody>
          <a:bodyPr wrap="none">
            <a:spAutoFit/>
          </a:bodyPr>
          <a:lstStyle/>
          <a:p>
            <a:r>
              <a:rPr lang="en-US" dirty="0" smtClean="0">
                <a:latin typeface="Frutiger-Cn"/>
              </a:rPr>
              <a:t>4</a:t>
            </a:r>
            <a:endParaRPr lang="en-US" dirty="0"/>
          </a:p>
        </p:txBody>
      </p:sp>
      <p:sp>
        <p:nvSpPr>
          <p:cNvPr id="10" name="مستطيل 9"/>
          <p:cNvSpPr/>
          <p:nvPr/>
        </p:nvSpPr>
        <p:spPr>
          <a:xfrm>
            <a:off x="6056537" y="3582308"/>
            <a:ext cx="377026" cy="369332"/>
          </a:xfrm>
          <a:prstGeom prst="rect">
            <a:avLst/>
          </a:prstGeom>
        </p:spPr>
        <p:txBody>
          <a:bodyPr wrap="none">
            <a:spAutoFit/>
          </a:bodyPr>
          <a:lstStyle/>
          <a:p>
            <a:r>
              <a:rPr lang="en-US" dirty="0" smtClean="0">
                <a:latin typeface="Frutiger-Cn"/>
              </a:rPr>
              <a:t>5,</a:t>
            </a:r>
            <a:endParaRPr lang="en-US" dirty="0"/>
          </a:p>
        </p:txBody>
      </p:sp>
    </p:spTree>
    <p:extLst>
      <p:ext uri="{BB962C8B-B14F-4D97-AF65-F5344CB8AC3E}">
        <p14:creationId xmlns:p14="http://schemas.microsoft.com/office/powerpoint/2010/main" val="79018717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23528" y="764704"/>
            <a:ext cx="8606190" cy="5807568"/>
          </a:xfrm>
        </p:spPr>
        <p:txBody>
          <a:bodyPr/>
          <a:lstStyle/>
          <a:p>
            <a:pPr lvl="0"/>
            <a:r>
              <a:rPr lang="en-US" dirty="0"/>
              <a:t>Circumduction.—This designates movements in which the distal part of the limb describes a circle or a segment of one.</a:t>
            </a:r>
          </a:p>
          <a:p>
            <a:pPr lvl="0"/>
            <a:r>
              <a:rPr lang="en-US" dirty="0"/>
              <a:t> Rotation: This term is reserved to indicate rotation of one segment around the longitudinal axis of the other segment forming the joint. It is seen typically in the </a:t>
            </a:r>
            <a:r>
              <a:rPr lang="en-US" dirty="0" err="1"/>
              <a:t>atlanto</a:t>
            </a:r>
            <a:r>
              <a:rPr lang="en-US" dirty="0"/>
              <a:t>-axial joint.</a:t>
            </a:r>
          </a:p>
          <a:p>
            <a:pPr lvl="0"/>
            <a:r>
              <a:rPr lang="en-US" dirty="0"/>
              <a:t>Adduction and abduction designate respectively movement of a limb toward and away from the median plane, or of a digit toward and away from the axis of the limb.</a:t>
            </a: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عنصر نائب للمحتوى 1"/>
          <p:cNvPicPr>
            <a:picLocks noGrp="1" noChangeAspect="1"/>
          </p:cNvPicPr>
          <p:nvPr>
            <p:ph idx="1"/>
          </p:nvPr>
        </p:nvPicPr>
        <p:blipFill>
          <a:blip r:embed="rId2"/>
          <a:stretch>
            <a:fillRect/>
          </a:stretch>
        </p:blipFill>
        <p:spPr>
          <a:xfrm>
            <a:off x="2126998" y="589143"/>
            <a:ext cx="3517986" cy="4392488"/>
          </a:xfrm>
          <a:prstGeom prst="rect">
            <a:avLst/>
          </a:prstGeom>
        </p:spPr>
      </p:pic>
      <p:sp>
        <p:nvSpPr>
          <p:cNvPr id="13" name="مستطيل 12"/>
          <p:cNvSpPr/>
          <p:nvPr/>
        </p:nvSpPr>
        <p:spPr>
          <a:xfrm>
            <a:off x="539552" y="5013176"/>
            <a:ext cx="7272808" cy="923330"/>
          </a:xfrm>
          <a:prstGeom prst="rect">
            <a:avLst/>
          </a:prstGeom>
        </p:spPr>
        <p:txBody>
          <a:bodyPr wrap="square">
            <a:spAutoFit/>
          </a:bodyPr>
          <a:lstStyle/>
          <a:p>
            <a:pPr algn="l"/>
            <a:r>
              <a:rPr lang="en-US" dirty="0">
                <a:latin typeface="Frutiger-Cn"/>
              </a:rPr>
              <a:t>Limb movements illustrated by the femurs of</a:t>
            </a:r>
          </a:p>
          <a:p>
            <a:pPr algn="l"/>
            <a:r>
              <a:rPr lang="en-US" dirty="0">
                <a:latin typeface="Frutiger-Cn"/>
              </a:rPr>
              <a:t>the dog, cranial view. 1, Adduction; 2, abduction; 3, circumduction;</a:t>
            </a:r>
          </a:p>
          <a:p>
            <a:pPr algn="l"/>
            <a:r>
              <a:rPr lang="en-US" dirty="0">
                <a:latin typeface="Frutiger-Cn"/>
              </a:rPr>
              <a:t>4, inward rotation; 5, outward rotation</a:t>
            </a:r>
            <a:endParaRPr lang="en-US" dirty="0"/>
          </a:p>
        </p:txBody>
      </p:sp>
      <p:sp>
        <p:nvSpPr>
          <p:cNvPr id="14" name="مستطيل 13"/>
          <p:cNvSpPr/>
          <p:nvPr/>
        </p:nvSpPr>
        <p:spPr>
          <a:xfrm>
            <a:off x="1918556" y="2859685"/>
            <a:ext cx="410344" cy="482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2</a:t>
            </a:r>
            <a:endParaRPr lang="en-US" sz="3200" dirty="0"/>
          </a:p>
        </p:txBody>
      </p:sp>
      <p:sp>
        <p:nvSpPr>
          <p:cNvPr id="15" name="مستطيل 14"/>
          <p:cNvSpPr/>
          <p:nvPr/>
        </p:nvSpPr>
        <p:spPr>
          <a:xfrm>
            <a:off x="4328356" y="3365376"/>
            <a:ext cx="410344" cy="482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1</a:t>
            </a:r>
            <a:endParaRPr lang="en-US" sz="3200" dirty="0"/>
          </a:p>
        </p:txBody>
      </p:sp>
      <p:sp>
        <p:nvSpPr>
          <p:cNvPr id="16" name="مستطيل 15"/>
          <p:cNvSpPr/>
          <p:nvPr/>
        </p:nvSpPr>
        <p:spPr>
          <a:xfrm>
            <a:off x="2987824" y="4499279"/>
            <a:ext cx="410344" cy="482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3</a:t>
            </a:r>
            <a:endParaRPr lang="en-US" sz="3200" dirty="0"/>
          </a:p>
        </p:txBody>
      </p:sp>
      <p:sp>
        <p:nvSpPr>
          <p:cNvPr id="17" name="مستطيل 16"/>
          <p:cNvSpPr/>
          <p:nvPr/>
        </p:nvSpPr>
        <p:spPr>
          <a:xfrm>
            <a:off x="4533528" y="2654958"/>
            <a:ext cx="410344" cy="482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4</a:t>
            </a:r>
            <a:endParaRPr lang="en-US" sz="3200" dirty="0"/>
          </a:p>
        </p:txBody>
      </p:sp>
      <p:sp>
        <p:nvSpPr>
          <p:cNvPr id="18" name="مستطيل 17"/>
          <p:cNvSpPr/>
          <p:nvPr/>
        </p:nvSpPr>
        <p:spPr>
          <a:xfrm>
            <a:off x="5448820" y="3345129"/>
            <a:ext cx="410344" cy="482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5</a:t>
            </a:r>
            <a:endParaRPr lang="en-US" sz="3200" dirty="0"/>
          </a:p>
        </p:txBody>
      </p:sp>
    </p:spTree>
  </p:cSld>
  <p:clrMapOvr>
    <a:masterClrMapping/>
  </p:clrMapOvr>
  <p:transition>
    <p:blinds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0"/>
            <a:ext cx="8229600" cy="857232"/>
          </a:xfrm>
        </p:spPr>
        <p:txBody>
          <a:bodyPr>
            <a:normAutofit/>
          </a:bodyPr>
          <a:lstStyle/>
          <a:p>
            <a:r>
              <a:rPr lang="en-US" b="1" dirty="0" err="1"/>
              <a:t>Arthrology</a:t>
            </a:r>
            <a:r>
              <a:rPr lang="en-US" b="1" dirty="0"/>
              <a:t> (</a:t>
            </a:r>
            <a:r>
              <a:rPr lang="en-US" b="1" dirty="0" err="1"/>
              <a:t>Syndesmyology</a:t>
            </a:r>
            <a:r>
              <a:rPr lang="en-US" b="1" dirty="0"/>
              <a:t>)</a:t>
            </a:r>
            <a:endParaRPr lang="en-US" dirty="0"/>
          </a:p>
        </p:txBody>
      </p:sp>
      <p:sp>
        <p:nvSpPr>
          <p:cNvPr id="3" name="عنصر نائب للمحتوى 2"/>
          <p:cNvSpPr>
            <a:spLocks noGrp="1"/>
          </p:cNvSpPr>
          <p:nvPr>
            <p:ph idx="1"/>
          </p:nvPr>
        </p:nvSpPr>
        <p:spPr>
          <a:xfrm>
            <a:off x="142844" y="1214422"/>
            <a:ext cx="8515352" cy="5429288"/>
          </a:xfrm>
        </p:spPr>
        <p:txBody>
          <a:bodyPr>
            <a:normAutofit/>
          </a:bodyPr>
          <a:lstStyle/>
          <a:p>
            <a:r>
              <a:rPr lang="en-US" dirty="0" smtClean="0"/>
              <a:t>An </a:t>
            </a:r>
            <a:r>
              <a:rPr lang="en-US" dirty="0"/>
              <a:t>articulation or joint is formed by the union of two or more bones or cartilages by other tissue. Bone is the fundamental part of most joints; in some cases a bone and a cartilage, or two cartilages, form a joint. The uniting medium is chiefly fibrous tissue or cartilage, or a mixture of these. Union of parts of the skeleton by muscles (</a:t>
            </a:r>
            <a:r>
              <a:rPr lang="en-US" dirty="0" err="1"/>
              <a:t>Synsarcosis</a:t>
            </a:r>
            <a:r>
              <a:rPr lang="en-US" dirty="0"/>
              <a:t>), as in the attachment of the thoracic limb in the horse . </a:t>
            </a:r>
          </a:p>
          <a:p>
            <a:r>
              <a:rPr lang="en-US" dirty="0"/>
              <a:t>The  articulations may be immovable, slightly movable and freely movable.  </a:t>
            </a:r>
            <a:endParaRPr lang="ar-IQ" dirty="0" smtClean="0"/>
          </a:p>
          <a:p>
            <a:r>
              <a:rPr lang="en-US" dirty="0" smtClean="0"/>
              <a:t>Three </a:t>
            </a:r>
            <a:r>
              <a:rPr lang="en-US" dirty="0"/>
              <a:t>chief subdivisions of joints are usually recognized:  </a:t>
            </a:r>
            <a:r>
              <a:rPr lang="en-US" dirty="0" err="1"/>
              <a:t>synarthroses</a:t>
            </a:r>
            <a:r>
              <a:rPr lang="en-US" dirty="0"/>
              <a:t>, </a:t>
            </a:r>
            <a:r>
              <a:rPr lang="en-US" dirty="0" err="1"/>
              <a:t>diarthroses</a:t>
            </a:r>
            <a:r>
              <a:rPr lang="en-US" dirty="0"/>
              <a:t>, and </a:t>
            </a:r>
            <a:r>
              <a:rPr lang="en-US" dirty="0" err="1" smtClean="0"/>
              <a:t>amphiarthrosis</a:t>
            </a:r>
            <a:r>
              <a:rPr lang="en-US" smtClean="0"/>
              <a:t>  </a:t>
            </a:r>
            <a:r>
              <a:rPr lang="en-US" dirty="0" smtClean="0"/>
              <a:t>or cartilaginous joints .</a:t>
            </a:r>
            <a:endParaRPr lang="en-US" dirty="0"/>
          </a:p>
          <a:p>
            <a:pPr>
              <a:buFont typeface="Wingdings" pitchFamily="2" charset="2"/>
              <a:buChar char="ü"/>
            </a:pPr>
            <a:endParaRPr lang="en-US" dirty="0" smtClean="0"/>
          </a:p>
          <a:p>
            <a:pPr>
              <a:buFont typeface="Wingdings" pitchFamily="2" charset="2"/>
              <a:buChar char="ü"/>
            </a:pPr>
            <a:endParaRPr lang="en-US" dirty="0" smtClean="0"/>
          </a:p>
          <a:p>
            <a:pPr>
              <a:buFont typeface="Wingdings" pitchFamily="2" charset="2"/>
              <a:buChar char="ü"/>
            </a:pPr>
            <a:endParaRPr lang="en-US" dirty="0" smtClean="0"/>
          </a:p>
          <a:p>
            <a:pPr>
              <a:buFont typeface="Wingdings" pitchFamily="2" charset="2"/>
              <a:buChar char="ü"/>
            </a:pPr>
            <a:endParaRPr lang="en-US" dirty="0" smtClean="0"/>
          </a:p>
          <a:p>
            <a:pPr>
              <a:buFont typeface="Wingdings" pitchFamily="2" charset="2"/>
              <a:buChar char="ü"/>
            </a:pPr>
            <a:endParaRPr lang="en-US" dirty="0" smtClean="0"/>
          </a:p>
          <a:p>
            <a:pPr>
              <a:buFont typeface="Wingdings" pitchFamily="2" charset="2"/>
              <a:buChar char="ü"/>
            </a:pPr>
            <a:endParaRPr lang="en-US" dirty="0" smtClean="0"/>
          </a:p>
          <a:p>
            <a:pPr>
              <a:buFont typeface="Wingdings" pitchFamily="2" charset="2"/>
              <a:buChar char="ü"/>
            </a:pPr>
            <a:endParaRPr lang="en-US" dirty="0" smtClean="0"/>
          </a:p>
          <a:p>
            <a:pPr>
              <a:buFont typeface="Wingdings" pitchFamily="2" charset="2"/>
              <a:buChar char="ü"/>
            </a:pPr>
            <a:endParaRPr lang="en-US" dirty="0" smtClean="0"/>
          </a:p>
          <a:p>
            <a:pPr>
              <a:buFont typeface="Wingdings" pitchFamily="2" charset="2"/>
              <a:buChar char="ü"/>
            </a:pPr>
            <a:endParaRPr lang="en-US" dirty="0" smtClean="0"/>
          </a:p>
          <a:p>
            <a:pPr>
              <a:buFont typeface="Wingdings" pitchFamily="2" charset="2"/>
              <a:buChar char="ü"/>
            </a:pPr>
            <a:endParaRPr lang="en-US" dirty="0" smtClean="0"/>
          </a:p>
          <a:p>
            <a:pPr>
              <a:buFont typeface="Wingdings" pitchFamily="2" charset="2"/>
              <a:buChar char="ü"/>
            </a:pPr>
            <a:endParaRPr lang="en-US" dirty="0" smtClean="0"/>
          </a:p>
          <a:p>
            <a:pPr>
              <a:buFont typeface="Wingdings" pitchFamily="2" charset="2"/>
              <a:buChar char="ü"/>
            </a:pPr>
            <a:endParaRPr lang="en-US" dirty="0" smtClean="0"/>
          </a:p>
          <a:p>
            <a:pPr>
              <a:buFont typeface="Wingdings" pitchFamily="2" charset="2"/>
              <a:buChar char="ü"/>
            </a:pPr>
            <a:endParaRPr lang="en-US" dirty="0" smtClean="0"/>
          </a:p>
          <a:p>
            <a:pPr>
              <a:buFont typeface="Wingdings" pitchFamily="2" charset="2"/>
              <a:buChar char="ü"/>
            </a:pPr>
            <a:endParaRPr lang="en-US" dirty="0" smtClean="0"/>
          </a:p>
          <a:p>
            <a:pPr>
              <a:buFont typeface="Wingdings" pitchFamily="2" charset="2"/>
              <a:buChar char="ü"/>
            </a:pPr>
            <a:endParaRPr lang="en-US" dirty="0" smtClean="0"/>
          </a:p>
          <a:p>
            <a:pPr>
              <a:buFont typeface="Wingdings" pitchFamily="2" charset="2"/>
              <a:buChar char="ü"/>
            </a:pPr>
            <a:endParaRPr lang="en-US" dirty="0" smtClean="0"/>
          </a:p>
          <a:p>
            <a:pPr>
              <a:buFont typeface="Wingdings" pitchFamily="2" charset="2"/>
              <a:buChar char="ü"/>
            </a:pPr>
            <a:endParaRPr lang="en-US" dirty="0" smtClean="0"/>
          </a:p>
          <a:p>
            <a:pPr>
              <a:buFont typeface="Wingdings" pitchFamily="2" charset="2"/>
              <a:buChar char="ü"/>
            </a:pPr>
            <a:endParaRPr lang="en-US" dirty="0" smtClean="0"/>
          </a:p>
          <a:p>
            <a:pPr>
              <a:buFont typeface="Wingdings" pitchFamily="2" charset="2"/>
              <a:buChar char="ü"/>
            </a:pPr>
            <a:endParaRPr lang="en-US" dirty="0"/>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20688"/>
            <a:ext cx="8579296" cy="5976664"/>
          </a:xfrm>
        </p:spPr>
        <p:txBody>
          <a:bodyPr>
            <a:normAutofit/>
          </a:bodyPr>
          <a:lstStyle/>
          <a:p>
            <a:r>
              <a:rPr lang="en-US" sz="2800" dirty="0"/>
              <a:t>Joints of axial skeleton</a:t>
            </a:r>
          </a:p>
          <a:p>
            <a:r>
              <a:rPr lang="en-US" sz="2800" dirty="0"/>
              <a:t>1. Skull – suture joints between bones of skull</a:t>
            </a:r>
          </a:p>
          <a:p>
            <a:r>
              <a:rPr lang="en-US" sz="2800" dirty="0"/>
              <a:t>2 - Temporomandibular Joint</a:t>
            </a:r>
          </a:p>
          <a:p>
            <a:pPr marL="0" indent="0">
              <a:buNone/>
            </a:pPr>
            <a:r>
              <a:rPr lang="en-US" sz="2800" dirty="0"/>
              <a:t>The TMJ is a synovial articulation </a:t>
            </a:r>
            <a:r>
              <a:rPr lang="en-US" sz="2800" dirty="0" smtClean="0"/>
              <a:t>between the </a:t>
            </a:r>
            <a:r>
              <a:rPr lang="en-US" sz="2800" dirty="0"/>
              <a:t>obliquely oriented </a:t>
            </a:r>
            <a:r>
              <a:rPr lang="en-US" sz="2800" dirty="0">
                <a:solidFill>
                  <a:srgbClr val="FF0000"/>
                </a:solidFill>
              </a:rPr>
              <a:t>condylar process </a:t>
            </a:r>
            <a:r>
              <a:rPr lang="en-US" sz="2800" dirty="0" smtClean="0">
                <a:solidFill>
                  <a:srgbClr val="FF0000"/>
                </a:solidFill>
              </a:rPr>
              <a:t>of the </a:t>
            </a:r>
            <a:r>
              <a:rPr lang="en-US" sz="2800" dirty="0">
                <a:solidFill>
                  <a:srgbClr val="FF0000"/>
                </a:solidFill>
              </a:rPr>
              <a:t>mandible </a:t>
            </a:r>
            <a:r>
              <a:rPr lang="en-US" sz="2800" dirty="0"/>
              <a:t>and the </a:t>
            </a:r>
            <a:r>
              <a:rPr lang="en-US" sz="2800" dirty="0">
                <a:solidFill>
                  <a:srgbClr val="FF0000"/>
                </a:solidFill>
              </a:rPr>
              <a:t>mandibular fossa of </a:t>
            </a:r>
            <a:r>
              <a:rPr lang="en-US" sz="2800" dirty="0" smtClean="0">
                <a:solidFill>
                  <a:srgbClr val="FF0000"/>
                </a:solidFill>
              </a:rPr>
              <a:t>the squamous </a:t>
            </a:r>
            <a:r>
              <a:rPr lang="en-US" sz="2800" dirty="0">
                <a:solidFill>
                  <a:srgbClr val="FF0000"/>
                </a:solidFill>
              </a:rPr>
              <a:t>temporal bone </a:t>
            </a:r>
            <a:r>
              <a:rPr lang="en-US" sz="2800" dirty="0" smtClean="0">
                <a:solidFill>
                  <a:srgbClr val="FF0000"/>
                </a:solidFill>
              </a:rPr>
              <a:t>. </a:t>
            </a:r>
            <a:r>
              <a:rPr lang="en-US" sz="2800" dirty="0" smtClean="0"/>
              <a:t>The joint </a:t>
            </a:r>
            <a:r>
              <a:rPr lang="en-US" sz="2800" dirty="0"/>
              <a:t>has a </a:t>
            </a:r>
            <a:r>
              <a:rPr lang="en-US" sz="2800" dirty="0" err="1" smtClean="0"/>
              <a:t>fibrocartilaginous</a:t>
            </a:r>
            <a:r>
              <a:rPr lang="en-US" sz="2800" dirty="0" smtClean="0"/>
              <a:t> disc . The </a:t>
            </a:r>
            <a:r>
              <a:rPr lang="en-US" sz="2800" dirty="0"/>
              <a:t>articular disc divides the joint cavity </a:t>
            </a:r>
            <a:r>
              <a:rPr lang="en-US" sz="2800" dirty="0" smtClean="0"/>
              <a:t>into dorsal </a:t>
            </a:r>
            <a:r>
              <a:rPr lang="en-US" sz="2800" dirty="0"/>
              <a:t>and ventral compartments. </a:t>
            </a:r>
            <a:endParaRPr lang="en-US"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stretch>
            <a:fillRect/>
          </a:stretch>
        </p:blipFill>
        <p:spPr>
          <a:xfrm>
            <a:off x="1403648" y="1484784"/>
            <a:ext cx="6048672" cy="4464496"/>
          </a:xfrm>
          <a:prstGeom prst="rect">
            <a:avLst/>
          </a:prstGeom>
        </p:spPr>
      </p:pic>
      <p:cxnSp>
        <p:nvCxnSpPr>
          <p:cNvPr id="5" name="رابط كسهم مستقيم 4"/>
          <p:cNvCxnSpPr/>
          <p:nvPr/>
        </p:nvCxnSpPr>
        <p:spPr>
          <a:xfrm flipV="1">
            <a:off x="4860032" y="3356992"/>
            <a:ext cx="864096" cy="432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4485639"/>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20688"/>
            <a:ext cx="8229600" cy="5703912"/>
          </a:xfrm>
        </p:spPr>
        <p:txBody>
          <a:bodyPr/>
          <a:lstStyle/>
          <a:p>
            <a:pPr marL="0" indent="0">
              <a:buNone/>
            </a:pPr>
            <a:r>
              <a:rPr lang="en-US" b="1" dirty="0" smtClean="0"/>
              <a:t>2- </a:t>
            </a:r>
            <a:r>
              <a:rPr lang="en-US" b="1" dirty="0" err="1" smtClean="0"/>
              <a:t>Atlantooccipital</a:t>
            </a:r>
            <a:r>
              <a:rPr lang="en-US" b="1" dirty="0" smtClean="0"/>
              <a:t> Joint </a:t>
            </a:r>
          </a:p>
          <a:p>
            <a:pPr marL="0" indent="0">
              <a:buNone/>
            </a:pPr>
            <a:r>
              <a:rPr lang="en-US" dirty="0" smtClean="0"/>
              <a:t>The </a:t>
            </a:r>
            <a:r>
              <a:rPr lang="en-US" dirty="0"/>
              <a:t>AO is a synovial joint between the </a:t>
            </a:r>
            <a:r>
              <a:rPr lang="en-US" dirty="0" smtClean="0"/>
              <a:t>cranial articular </a:t>
            </a:r>
            <a:r>
              <a:rPr lang="en-US" dirty="0"/>
              <a:t>foveae of the </a:t>
            </a:r>
            <a:r>
              <a:rPr lang="en-US" b="1" dirty="0"/>
              <a:t>atlas </a:t>
            </a:r>
            <a:r>
              <a:rPr lang="en-US" dirty="0"/>
              <a:t>(C1 </a:t>
            </a:r>
            <a:r>
              <a:rPr lang="en-US" dirty="0" smtClean="0"/>
              <a:t>vertebra) and </a:t>
            </a:r>
            <a:r>
              <a:rPr lang="en-US" dirty="0"/>
              <a:t>the </a:t>
            </a:r>
            <a:r>
              <a:rPr lang="en-US" b="1" dirty="0"/>
              <a:t>occipital condyles </a:t>
            </a:r>
            <a:r>
              <a:rPr lang="en-US" dirty="0"/>
              <a:t>on the skull</a:t>
            </a:r>
            <a:r>
              <a:rPr lang="en-US" dirty="0" smtClean="0"/>
              <a:t>.</a:t>
            </a:r>
          </a:p>
          <a:p>
            <a:pPr marL="0" indent="0">
              <a:buNone/>
            </a:pPr>
            <a:r>
              <a:rPr lang="en-US" dirty="0" smtClean="0"/>
              <a:t>3 - The </a:t>
            </a:r>
            <a:r>
              <a:rPr lang="en-US" dirty="0"/>
              <a:t>mandibular symphysis is a fibrous </a:t>
            </a:r>
            <a:r>
              <a:rPr lang="en-US" dirty="0" smtClean="0"/>
              <a:t>joint between </a:t>
            </a:r>
            <a:r>
              <a:rPr lang="en-US" dirty="0"/>
              <a:t>the rostral ends of the </a:t>
            </a:r>
            <a:r>
              <a:rPr lang="en-US" dirty="0" smtClean="0"/>
              <a:t>contralateral mandibles  . </a:t>
            </a:r>
            <a:r>
              <a:rPr lang="en-US" dirty="0"/>
              <a:t>In cattle, this </a:t>
            </a:r>
            <a:r>
              <a:rPr lang="en-US" dirty="0" smtClean="0"/>
              <a:t>joint ossifies </a:t>
            </a:r>
            <a:r>
              <a:rPr lang="en-US" dirty="0"/>
              <a:t>later in life and is much weaker </a:t>
            </a:r>
            <a:r>
              <a:rPr lang="en-US" dirty="0" smtClean="0"/>
              <a:t>than that </a:t>
            </a:r>
            <a:r>
              <a:rPr lang="en-US" dirty="0"/>
              <a:t>of the horse.</a:t>
            </a:r>
          </a:p>
        </p:txBody>
      </p:sp>
    </p:spTree>
    <p:extLst>
      <p:ext uri="{BB962C8B-B14F-4D97-AF65-F5344CB8AC3E}">
        <p14:creationId xmlns:p14="http://schemas.microsoft.com/office/powerpoint/2010/main" val="54319892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76672"/>
            <a:ext cx="8229600" cy="5847928"/>
          </a:xfrm>
        </p:spPr>
        <p:txBody>
          <a:bodyPr>
            <a:normAutofit/>
          </a:bodyPr>
          <a:lstStyle/>
          <a:p>
            <a:r>
              <a:rPr lang="en-US" b="1" dirty="0"/>
              <a:t>Vertebral </a:t>
            </a:r>
            <a:r>
              <a:rPr lang="en-US" b="1" dirty="0" smtClean="0"/>
              <a:t>Joints </a:t>
            </a:r>
          </a:p>
          <a:p>
            <a:r>
              <a:rPr lang="en-US" dirty="0" smtClean="0"/>
              <a:t>For </a:t>
            </a:r>
            <a:r>
              <a:rPr lang="en-US" dirty="0"/>
              <a:t>most vertebral articulations caudal to </a:t>
            </a:r>
            <a:r>
              <a:rPr lang="en-US" dirty="0" smtClean="0"/>
              <a:t>the axis </a:t>
            </a:r>
            <a:r>
              <a:rPr lang="en-US" dirty="0"/>
              <a:t>(C2), there are two types of joints: (</a:t>
            </a:r>
            <a:r>
              <a:rPr lang="en-US" dirty="0" err="1"/>
              <a:t>i</a:t>
            </a:r>
            <a:r>
              <a:rPr lang="en-US" dirty="0"/>
              <a:t>) </a:t>
            </a:r>
            <a:r>
              <a:rPr lang="en-US" b="1" dirty="0" err="1" smtClean="0"/>
              <a:t>fibrocartilaginous</a:t>
            </a:r>
            <a:r>
              <a:rPr lang="en-US" b="1" dirty="0"/>
              <a:t> </a:t>
            </a:r>
            <a:r>
              <a:rPr lang="en-US" b="1" dirty="0" smtClean="0"/>
              <a:t>joint </a:t>
            </a:r>
            <a:r>
              <a:rPr lang="en-US" dirty="0"/>
              <a:t>between two </a:t>
            </a:r>
            <a:r>
              <a:rPr lang="en-US" dirty="0" smtClean="0"/>
              <a:t>successive vertebral </a:t>
            </a:r>
            <a:r>
              <a:rPr lang="en-US" dirty="0"/>
              <a:t>bodies, and (ii) </a:t>
            </a:r>
            <a:r>
              <a:rPr lang="en-US" b="1" dirty="0"/>
              <a:t>plane (flat) </a:t>
            </a:r>
            <a:r>
              <a:rPr lang="en-US" b="1" dirty="0" smtClean="0"/>
              <a:t>synovial joint </a:t>
            </a:r>
            <a:r>
              <a:rPr lang="en-US" dirty="0"/>
              <a:t>between cranial and caudal articular </a:t>
            </a:r>
            <a:r>
              <a:rPr lang="en-US" dirty="0" smtClean="0"/>
              <a:t>processes of </a:t>
            </a:r>
            <a:r>
              <a:rPr lang="en-US" dirty="0"/>
              <a:t>two successive vertebrae.</a:t>
            </a:r>
          </a:p>
          <a:p>
            <a:r>
              <a:rPr lang="en-US" dirty="0"/>
              <a:t>An intervertebral disc bridges the </a:t>
            </a:r>
            <a:r>
              <a:rPr lang="en-US" dirty="0" smtClean="0"/>
              <a:t>gaps between </a:t>
            </a:r>
            <a:r>
              <a:rPr lang="en-US" dirty="0"/>
              <a:t>vertebral bodies. The </a:t>
            </a:r>
            <a:r>
              <a:rPr lang="en-US" dirty="0" smtClean="0"/>
              <a:t>intervertebral disc </a:t>
            </a:r>
            <a:r>
              <a:rPr lang="en-US" dirty="0"/>
              <a:t>is composed of two parts: an </a:t>
            </a:r>
            <a:r>
              <a:rPr lang="en-US" dirty="0" smtClean="0"/>
              <a:t>outer </a:t>
            </a:r>
            <a:r>
              <a:rPr lang="en-US" b="1" dirty="0" smtClean="0"/>
              <a:t>annulus </a:t>
            </a:r>
            <a:r>
              <a:rPr lang="en-US" dirty="0"/>
              <a:t>(or </a:t>
            </a:r>
            <a:r>
              <a:rPr lang="en-US" dirty="0" err="1"/>
              <a:t>anulus</a:t>
            </a:r>
            <a:r>
              <a:rPr lang="en-US" dirty="0"/>
              <a:t>) </a:t>
            </a:r>
            <a:r>
              <a:rPr lang="en-US" b="1" dirty="0" err="1"/>
              <a:t>fibrosus</a:t>
            </a:r>
            <a:r>
              <a:rPr lang="en-US" b="1" dirty="0"/>
              <a:t> </a:t>
            </a:r>
            <a:r>
              <a:rPr lang="en-US" dirty="0"/>
              <a:t>and a </a:t>
            </a:r>
            <a:r>
              <a:rPr lang="en-US" dirty="0" smtClean="0"/>
              <a:t>central </a:t>
            </a:r>
            <a:r>
              <a:rPr lang="en-US" b="1" dirty="0" smtClean="0"/>
              <a:t>nucleus </a:t>
            </a:r>
            <a:r>
              <a:rPr lang="en-US" b="1" dirty="0"/>
              <a:t>pulpous</a:t>
            </a:r>
            <a:r>
              <a:rPr lang="en-US" dirty="0"/>
              <a:t>.</a:t>
            </a:r>
          </a:p>
        </p:txBody>
      </p:sp>
    </p:spTree>
    <p:extLst>
      <p:ext uri="{BB962C8B-B14F-4D97-AF65-F5344CB8AC3E}">
        <p14:creationId xmlns:p14="http://schemas.microsoft.com/office/powerpoint/2010/main" val="182098390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23528" y="332656"/>
            <a:ext cx="8363272" cy="5991944"/>
          </a:xfrm>
        </p:spPr>
        <p:txBody>
          <a:bodyPr>
            <a:normAutofit/>
          </a:bodyPr>
          <a:lstStyle/>
          <a:p>
            <a:r>
              <a:rPr lang="en-US" b="1" dirty="0"/>
              <a:t>Joints of the Proximal </a:t>
            </a:r>
            <a:r>
              <a:rPr lang="en-US" b="1" dirty="0" smtClean="0"/>
              <a:t>Forelimb </a:t>
            </a:r>
          </a:p>
          <a:p>
            <a:r>
              <a:rPr lang="en-US" b="1" dirty="0"/>
              <a:t>Shoulder joint</a:t>
            </a:r>
            <a:r>
              <a:rPr lang="en-US" dirty="0"/>
              <a:t> (aka </a:t>
            </a:r>
            <a:r>
              <a:rPr lang="en-US" b="1" dirty="0" err="1"/>
              <a:t>glenohumeral</a:t>
            </a:r>
            <a:r>
              <a:rPr lang="en-US" b="1" dirty="0"/>
              <a:t> joint</a:t>
            </a:r>
            <a:r>
              <a:rPr lang="en-US" dirty="0"/>
              <a:t>, </a:t>
            </a:r>
            <a:r>
              <a:rPr lang="en-US" b="1" dirty="0" err="1"/>
              <a:t>scapulo</a:t>
            </a:r>
            <a:r>
              <a:rPr lang="en-US" b="1" dirty="0"/>
              <a:t>-humeral joint</a:t>
            </a:r>
            <a:r>
              <a:rPr lang="en-US" dirty="0"/>
              <a:t>): the humeral head articulates with the glenoid cavity of the scapula. The tendon of the </a:t>
            </a:r>
            <a:r>
              <a:rPr lang="en-US" b="1" dirty="0"/>
              <a:t>infraspinatus m.</a:t>
            </a:r>
            <a:r>
              <a:rPr lang="en-US" dirty="0"/>
              <a:t> acts as a lateral collateral ligament with assistance from the </a:t>
            </a:r>
            <a:r>
              <a:rPr lang="en-US" b="1" dirty="0"/>
              <a:t>supraspinatus m.</a:t>
            </a:r>
            <a:r>
              <a:rPr lang="en-US" dirty="0"/>
              <a:t> The tendon of the </a:t>
            </a:r>
            <a:r>
              <a:rPr lang="en-US" b="1" dirty="0"/>
              <a:t>subscapularis m.</a:t>
            </a:r>
            <a:r>
              <a:rPr lang="en-US" dirty="0"/>
              <a:t> acts as a medial collateral ligament. The shoulder joint has no other collateral ligaments</a:t>
            </a:r>
            <a:r>
              <a:rPr lang="en-US" dirty="0" smtClean="0"/>
              <a:t>.</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ressbooks.umn.edu/app/uploads/sites/103/2021/04/equine-shoulder-joint.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35696" y="476672"/>
            <a:ext cx="5688632" cy="5544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6624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48680"/>
            <a:ext cx="8229600" cy="5775920"/>
          </a:xfrm>
        </p:spPr>
        <p:txBody>
          <a:bodyPr/>
          <a:lstStyle/>
          <a:p>
            <a:r>
              <a:rPr lang="en-US" b="1" dirty="0"/>
              <a:t>Elbow joint</a:t>
            </a:r>
            <a:r>
              <a:rPr lang="en-US" dirty="0"/>
              <a:t> (aka </a:t>
            </a:r>
            <a:r>
              <a:rPr lang="en-US" b="1" dirty="0"/>
              <a:t>cubital joint</a:t>
            </a:r>
            <a:r>
              <a:rPr lang="en-US" dirty="0"/>
              <a:t>): the joint is formed by the distal end of the </a:t>
            </a:r>
            <a:r>
              <a:rPr lang="en-US" b="1" dirty="0" err="1"/>
              <a:t>humerus</a:t>
            </a:r>
            <a:r>
              <a:rPr lang="en-US" dirty="0"/>
              <a:t> (trochlea and </a:t>
            </a:r>
            <a:r>
              <a:rPr lang="en-US" dirty="0" err="1"/>
              <a:t>capitulum</a:t>
            </a:r>
            <a:r>
              <a:rPr lang="en-US" dirty="0"/>
              <a:t>) articulating with the proximal head of the </a:t>
            </a:r>
            <a:r>
              <a:rPr lang="en-US" b="1" dirty="0"/>
              <a:t>radius</a:t>
            </a:r>
            <a:r>
              <a:rPr lang="en-US" dirty="0"/>
              <a:t> and the trochlear notch of the </a:t>
            </a:r>
            <a:r>
              <a:rPr lang="en-US" b="1" dirty="0"/>
              <a:t>ulna</a:t>
            </a:r>
            <a:r>
              <a:rPr lang="en-US" dirty="0"/>
              <a:t>. The elbow joint has medial and lateral collateral ligaments.</a:t>
            </a:r>
          </a:p>
          <a:p>
            <a:endParaRPr lang="en-US" dirty="0"/>
          </a:p>
        </p:txBody>
      </p:sp>
    </p:spTree>
    <p:extLst>
      <p:ext uri="{BB962C8B-B14F-4D97-AF65-F5344CB8AC3E}">
        <p14:creationId xmlns:p14="http://schemas.microsoft.com/office/powerpoint/2010/main" val="1974180840"/>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idx="1"/>
          </p:nvPr>
        </p:nvSpPr>
        <p:spPr>
          <a:xfrm>
            <a:off x="395536" y="764704"/>
            <a:ext cx="8291264" cy="5559896"/>
          </a:xfrm>
        </p:spPr>
        <p:txBody>
          <a:bodyPr/>
          <a:lstStyle/>
          <a:p>
            <a:r>
              <a:rPr lang="en-US" dirty="0"/>
              <a:t>The </a:t>
            </a:r>
            <a:r>
              <a:rPr lang="en-US" b="1" dirty="0"/>
              <a:t>carpal joints</a:t>
            </a:r>
            <a:r>
              <a:rPr lang="en-US" dirty="0"/>
              <a:t> are named, from proximal to distal:</a:t>
            </a:r>
          </a:p>
          <a:p>
            <a:pPr lvl="1"/>
            <a:r>
              <a:rPr lang="en-US" b="1" dirty="0" err="1"/>
              <a:t>Antebrachiocarpal</a:t>
            </a:r>
            <a:r>
              <a:rPr lang="en-US" b="1" dirty="0"/>
              <a:t> </a:t>
            </a:r>
            <a:r>
              <a:rPr lang="en-US" dirty="0"/>
              <a:t>(aka</a:t>
            </a:r>
            <a:r>
              <a:rPr lang="en-US" b="1" dirty="0"/>
              <a:t> radiocarpal</a:t>
            </a:r>
            <a:r>
              <a:rPr lang="en-US" dirty="0"/>
              <a:t>)</a:t>
            </a:r>
          </a:p>
          <a:p>
            <a:pPr lvl="1"/>
            <a:r>
              <a:rPr lang="en-US" b="1" dirty="0"/>
              <a:t>Middle carpal</a:t>
            </a:r>
            <a:r>
              <a:rPr lang="en-US" dirty="0"/>
              <a:t> (aka </a:t>
            </a:r>
            <a:r>
              <a:rPr lang="en-US" b="1" dirty="0" err="1"/>
              <a:t>intercarpal</a:t>
            </a:r>
            <a:r>
              <a:rPr lang="en-US" dirty="0"/>
              <a:t>)</a:t>
            </a:r>
          </a:p>
          <a:p>
            <a:pPr lvl="1"/>
            <a:r>
              <a:rPr lang="en-US" b="1" dirty="0"/>
              <a:t>Carpometacarpal</a:t>
            </a:r>
            <a:r>
              <a:rPr lang="en-US" dirty="0"/>
              <a:t>: this joint has little to no motion.</a:t>
            </a:r>
          </a:p>
          <a:p>
            <a:r>
              <a:rPr lang="en-US" dirty="0" smtClean="0"/>
              <a:t>  </a:t>
            </a:r>
          </a:p>
          <a:p>
            <a:endParaRPr lang="en-US" dirty="0"/>
          </a:p>
        </p:txBody>
      </p:sp>
    </p:spTree>
    <p:extLst>
      <p:ext uri="{BB962C8B-B14F-4D97-AF65-F5344CB8AC3E}">
        <p14:creationId xmlns:p14="http://schemas.microsoft.com/office/powerpoint/2010/main" val="977510401"/>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pressbooks.umn.edu/app/uploads/sites/103/2021/04/equine-forelimb-carpal-joints.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5656" y="764704"/>
            <a:ext cx="4546834" cy="4064209"/>
          </a:xfrm>
          <a:prstGeom prst="rect">
            <a:avLst/>
          </a:prstGeom>
          <a:noFill/>
          <a:extLst>
            <a:ext uri="{909E8E84-426E-40DD-AFC4-6F175D3DCCD1}">
              <a14:hiddenFill xmlns:a14="http://schemas.microsoft.com/office/drawing/2010/main">
                <a:solidFill>
                  <a:srgbClr val="FFFFFF"/>
                </a:solidFill>
              </a14:hiddenFill>
            </a:ext>
          </a:extLst>
        </p:spPr>
      </p:pic>
      <p:sp>
        <p:nvSpPr>
          <p:cNvPr id="5" name="مستطيل 4"/>
          <p:cNvSpPr/>
          <p:nvPr/>
        </p:nvSpPr>
        <p:spPr>
          <a:xfrm>
            <a:off x="107504" y="5013176"/>
            <a:ext cx="8568952" cy="1477328"/>
          </a:xfrm>
          <a:prstGeom prst="rect">
            <a:avLst/>
          </a:prstGeom>
        </p:spPr>
        <p:txBody>
          <a:bodyPr wrap="square">
            <a:spAutoFit/>
          </a:bodyPr>
          <a:lstStyle/>
          <a:p>
            <a:pPr algn="l"/>
            <a:r>
              <a:rPr lang="en-US" dirty="0">
                <a:solidFill>
                  <a:srgbClr val="000000"/>
                </a:solidFill>
                <a:latin typeface="Times New Roman" panose="02020603050405020304" pitchFamily="18" charset="0"/>
              </a:rPr>
              <a:t>A single fibrous capsule encloses 3 synovial compartments. The synovial joint capsules are: radiocarpal (</a:t>
            </a:r>
            <a:r>
              <a:rPr lang="en-US" dirty="0" err="1">
                <a:solidFill>
                  <a:srgbClr val="000000"/>
                </a:solidFill>
                <a:latin typeface="Times New Roman" panose="02020603050405020304" pitchFamily="18" charset="0"/>
              </a:rPr>
              <a:t>antebrachiocarpal</a:t>
            </a:r>
            <a:r>
              <a:rPr lang="en-US" dirty="0">
                <a:solidFill>
                  <a:srgbClr val="000000"/>
                </a:solidFill>
                <a:latin typeface="Times New Roman" panose="02020603050405020304" pitchFamily="18" charset="0"/>
              </a:rPr>
              <a:t>), middle (mid)carpal, and carpometacarpal</a:t>
            </a:r>
            <a:r>
              <a:rPr lang="en-US" dirty="0" smtClean="0">
                <a:solidFill>
                  <a:srgbClr val="000000"/>
                </a:solidFill>
                <a:latin typeface="Times New Roman" panose="02020603050405020304" pitchFamily="18" charset="0"/>
              </a:rPr>
              <a:t>. o</a:t>
            </a:r>
            <a:r>
              <a:rPr lang="en-US" dirty="0" smtClean="0"/>
              <a:t>n </a:t>
            </a:r>
            <a:r>
              <a:rPr lang="en-US" dirty="0"/>
              <a:t>the dorsal surface of the </a:t>
            </a:r>
            <a:r>
              <a:rPr lang="en-US" b="1" dirty="0"/>
              <a:t>carpus</a:t>
            </a:r>
            <a:r>
              <a:rPr lang="en-US" dirty="0"/>
              <a:t>, the broad tendon of insertion of the </a:t>
            </a:r>
            <a:r>
              <a:rPr lang="en-US" b="1" dirty="0"/>
              <a:t>extensor carpi </a:t>
            </a:r>
            <a:r>
              <a:rPr lang="en-US" b="1" dirty="0" err="1"/>
              <a:t>radialis</a:t>
            </a:r>
            <a:r>
              <a:rPr lang="en-US" b="1" dirty="0"/>
              <a:t> muscle</a:t>
            </a:r>
            <a:r>
              <a:rPr lang="en-US" dirty="0"/>
              <a:t> and the </a:t>
            </a:r>
            <a:r>
              <a:rPr lang="en-US" b="1" dirty="0"/>
              <a:t>metacarpal tuberosity</a:t>
            </a:r>
            <a:r>
              <a:rPr lang="en-US" dirty="0"/>
              <a:t> serve as landmarks for injection of the joint compartments of the carpus. </a:t>
            </a:r>
          </a:p>
        </p:txBody>
      </p:sp>
    </p:spTree>
    <p:extLst>
      <p:ext uri="{BB962C8B-B14F-4D97-AF65-F5344CB8AC3E}">
        <p14:creationId xmlns:p14="http://schemas.microsoft.com/office/powerpoint/2010/main" val="44888299"/>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stretch>
            <a:fillRect/>
          </a:stretch>
        </p:blipFill>
        <p:spPr>
          <a:xfrm>
            <a:off x="899592" y="1196752"/>
            <a:ext cx="7344816" cy="3744416"/>
          </a:xfrm>
          <a:prstGeom prst="rect">
            <a:avLst/>
          </a:prstGeom>
        </p:spPr>
      </p:pic>
    </p:spTree>
    <p:extLst>
      <p:ext uri="{BB962C8B-B14F-4D97-AF65-F5344CB8AC3E}">
        <p14:creationId xmlns:p14="http://schemas.microsoft.com/office/powerpoint/2010/main" val="422222783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85728"/>
            <a:ext cx="8715436" cy="6572272"/>
          </a:xfrm>
        </p:spPr>
        <p:txBody>
          <a:bodyPr>
            <a:normAutofit lnSpcReduction="10000"/>
          </a:bodyPr>
          <a:lstStyle/>
          <a:p>
            <a:r>
              <a:rPr lang="en-US" dirty="0" smtClean="0"/>
              <a:t> </a:t>
            </a:r>
            <a:r>
              <a:rPr lang="en-US" dirty="0"/>
              <a:t>SYNARTHROSES</a:t>
            </a:r>
          </a:p>
          <a:p>
            <a:pPr marL="0" lvl="0" indent="0" algn="just">
              <a:buNone/>
            </a:pPr>
            <a:r>
              <a:rPr lang="ar-IQ" dirty="0" smtClean="0"/>
              <a:t> </a:t>
            </a:r>
            <a:r>
              <a:rPr lang="en-US" dirty="0" smtClean="0"/>
              <a:t> </a:t>
            </a:r>
            <a:r>
              <a:rPr lang="en-US" dirty="0"/>
              <a:t>In this group the segments are united by fibrous tissue or cartilage, or a mixture of the two in such a manner as practically to preclude movement. The chief class in this joint </a:t>
            </a:r>
          </a:p>
          <a:p>
            <a:r>
              <a:rPr lang="en-US" dirty="0"/>
              <a:t>Suture : This joint is seen in the skull bones that are united by fibrous tissue in early life but get ossified with maturity</a:t>
            </a:r>
            <a:r>
              <a:rPr lang="en-US" dirty="0" smtClean="0"/>
              <a:t>.</a:t>
            </a:r>
            <a:r>
              <a:rPr lang="en-US" dirty="0"/>
              <a:t> Sutures play an important role in the </a:t>
            </a:r>
            <a:r>
              <a:rPr lang="en-US" dirty="0" smtClean="0"/>
              <a:t>young animal</a:t>
            </a:r>
            <a:r>
              <a:rPr lang="en-US" dirty="0"/>
              <a:t>, allowing for the growth of the skull through </a:t>
            </a:r>
            <a:r>
              <a:rPr lang="en-US" dirty="0" smtClean="0"/>
              <a:t>the extension </a:t>
            </a:r>
            <a:r>
              <a:rPr lang="en-US" dirty="0"/>
              <a:t>of individual bones at their margins </a:t>
            </a:r>
            <a:r>
              <a:rPr lang="en-US" dirty="0" smtClean="0"/>
              <a:t>while proliferation </a:t>
            </a:r>
            <a:r>
              <a:rPr lang="en-US" dirty="0"/>
              <a:t>of the membrane continues.</a:t>
            </a:r>
            <a:endParaRPr lang="en-US" dirty="0" smtClean="0"/>
          </a:p>
          <a:p>
            <a:r>
              <a:rPr lang="en-US" i="1" dirty="0" smtClean="0"/>
              <a:t>Syndesmoses : </a:t>
            </a:r>
            <a:r>
              <a:rPr lang="en-US" dirty="0" smtClean="0"/>
              <a:t>In </a:t>
            </a:r>
            <a:r>
              <a:rPr lang="en-US" dirty="0"/>
              <a:t>these, facing areas of two bones are joined by </a:t>
            </a:r>
            <a:r>
              <a:rPr lang="en-US" dirty="0" smtClean="0"/>
              <a:t>connective tissue </a:t>
            </a:r>
            <a:r>
              <a:rPr lang="en-US" dirty="0"/>
              <a:t>ligaments</a:t>
            </a:r>
            <a:r>
              <a:rPr lang="en-US" dirty="0" smtClean="0"/>
              <a:t>. </a:t>
            </a:r>
            <a:r>
              <a:rPr lang="en-US" dirty="0"/>
              <a:t>that more </a:t>
            </a:r>
            <a:r>
              <a:rPr lang="en-US" dirty="0" smtClean="0"/>
              <a:t>appreciable movement </a:t>
            </a:r>
            <a:r>
              <a:rPr lang="en-US" dirty="0"/>
              <a:t>is possible; an example is the </a:t>
            </a:r>
            <a:r>
              <a:rPr lang="en-US" dirty="0" smtClean="0"/>
              <a:t>joint between </a:t>
            </a:r>
            <a:r>
              <a:rPr lang="en-US" dirty="0"/>
              <a:t>the shafts of the radius and ulna in the </a:t>
            </a:r>
            <a:r>
              <a:rPr lang="en-US" dirty="0" smtClean="0"/>
              <a:t>forearm of </a:t>
            </a:r>
            <a:r>
              <a:rPr lang="en-US" dirty="0"/>
              <a:t>the dog.</a:t>
            </a: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76672"/>
            <a:ext cx="8229600" cy="5847928"/>
          </a:xfrm>
        </p:spPr>
        <p:txBody>
          <a:bodyPr>
            <a:normAutofit/>
          </a:bodyPr>
          <a:lstStyle/>
          <a:p>
            <a:r>
              <a:rPr lang="en-US" b="1" dirty="0"/>
              <a:t>Digital Joints</a:t>
            </a:r>
          </a:p>
          <a:p>
            <a:r>
              <a:rPr lang="en-US" dirty="0"/>
              <a:t>The digital joints include duplicate </a:t>
            </a:r>
            <a:r>
              <a:rPr lang="en-US" dirty="0" smtClean="0"/>
              <a:t>metacarpophalangeal (</a:t>
            </a:r>
            <a:r>
              <a:rPr lang="en-US" dirty="0" err="1" smtClean="0"/>
              <a:t>MCPfetlock</a:t>
            </a:r>
            <a:r>
              <a:rPr lang="en-US" dirty="0"/>
              <a:t>), proximal </a:t>
            </a:r>
            <a:r>
              <a:rPr lang="en-US" dirty="0" smtClean="0"/>
              <a:t>interphalangeal (</a:t>
            </a:r>
            <a:r>
              <a:rPr lang="en-US" dirty="0" err="1" smtClean="0"/>
              <a:t>PIPpastern</a:t>
            </a:r>
            <a:r>
              <a:rPr lang="en-US" dirty="0"/>
              <a:t>), and </a:t>
            </a:r>
            <a:r>
              <a:rPr lang="en-US" dirty="0" smtClean="0"/>
              <a:t>distal interphalangeal </a:t>
            </a:r>
            <a:r>
              <a:rPr lang="en-US" dirty="0"/>
              <a:t>(</a:t>
            </a:r>
            <a:r>
              <a:rPr lang="en-US" dirty="0" err="1"/>
              <a:t>DIPcoffin</a:t>
            </a:r>
            <a:r>
              <a:rPr lang="en-US" dirty="0"/>
              <a:t>) joints </a:t>
            </a:r>
            <a:r>
              <a:rPr lang="en-US" dirty="0" smtClean="0"/>
              <a:t>. </a:t>
            </a:r>
            <a:r>
              <a:rPr lang="en-US" dirty="0"/>
              <a:t>Each of these joints is stabilized </a:t>
            </a:r>
            <a:r>
              <a:rPr lang="en-US" dirty="0" smtClean="0"/>
              <a:t>by medial </a:t>
            </a:r>
            <a:r>
              <a:rPr lang="en-US" dirty="0"/>
              <a:t>and lateral collateral </a:t>
            </a:r>
            <a:r>
              <a:rPr lang="en-US" dirty="0" smtClean="0"/>
              <a:t>ligaments. The </a:t>
            </a:r>
            <a:r>
              <a:rPr lang="en-US" dirty="0"/>
              <a:t>metacarpophalangeal joints for </a:t>
            </a:r>
            <a:r>
              <a:rPr lang="en-US" dirty="0" smtClean="0"/>
              <a:t>digits III </a:t>
            </a:r>
            <a:r>
              <a:rPr lang="en-US" dirty="0"/>
              <a:t>and IV communicate with each other </a:t>
            </a:r>
            <a:r>
              <a:rPr lang="en-US" dirty="0" smtClean="0"/>
              <a:t>but the </a:t>
            </a:r>
            <a:r>
              <a:rPr lang="en-US" dirty="0"/>
              <a:t>rest of the interphalangeal joints </a:t>
            </a:r>
            <a:r>
              <a:rPr lang="en-US" dirty="0" smtClean="0"/>
              <a:t>remain as </a:t>
            </a:r>
            <a:r>
              <a:rPr lang="en-US" dirty="0"/>
              <a:t>separate joint </a:t>
            </a:r>
            <a:r>
              <a:rPr lang="en-US" dirty="0" smtClean="0"/>
              <a:t>capsules. An </a:t>
            </a:r>
            <a:r>
              <a:rPr lang="en-US" b="1" dirty="0"/>
              <a:t>interdigital fat pad </a:t>
            </a:r>
            <a:r>
              <a:rPr lang="en-US" dirty="0"/>
              <a:t>is </a:t>
            </a:r>
            <a:r>
              <a:rPr lang="en-US" dirty="0" smtClean="0"/>
              <a:t>present between </a:t>
            </a:r>
            <a:r>
              <a:rPr lang="en-US" dirty="0"/>
              <a:t>the medial and lateral </a:t>
            </a:r>
            <a:r>
              <a:rPr lang="en-US" dirty="0" smtClean="0"/>
              <a:t>digits . </a:t>
            </a:r>
            <a:r>
              <a:rPr lang="en-US" dirty="0"/>
              <a:t>The interdigital fat pad </a:t>
            </a:r>
            <a:r>
              <a:rPr lang="en-US" dirty="0" smtClean="0"/>
              <a:t>can become </a:t>
            </a:r>
            <a:r>
              <a:rPr lang="en-US" dirty="0"/>
              <a:t>infected in conditions involving </a:t>
            </a:r>
            <a:r>
              <a:rPr lang="en-US" dirty="0" smtClean="0"/>
              <a:t>the interdigital </a:t>
            </a:r>
            <a:r>
              <a:rPr lang="en-US" dirty="0"/>
              <a:t>space such as foot rot or </a:t>
            </a:r>
            <a:r>
              <a:rPr lang="en-US" dirty="0" smtClean="0"/>
              <a:t>interdigital hyperplasia</a:t>
            </a:r>
            <a:r>
              <a:rPr lang="en-US" dirty="0"/>
              <a:t>.</a:t>
            </a:r>
          </a:p>
        </p:txBody>
      </p:sp>
    </p:spTree>
    <p:extLst>
      <p:ext uri="{BB962C8B-B14F-4D97-AF65-F5344CB8AC3E}">
        <p14:creationId xmlns:p14="http://schemas.microsoft.com/office/powerpoint/2010/main" val="2976493270"/>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stretch>
            <a:fillRect/>
          </a:stretch>
        </p:blipFill>
        <p:spPr>
          <a:xfrm>
            <a:off x="3445327" y="2532617"/>
            <a:ext cx="2253343" cy="1681843"/>
          </a:xfrm>
          <a:prstGeom prst="rect">
            <a:avLst/>
          </a:prstGeom>
        </p:spPr>
      </p:pic>
      <p:pic>
        <p:nvPicPr>
          <p:cNvPr id="5" name="صورة 4"/>
          <p:cNvPicPr>
            <a:picLocks noChangeAspect="1"/>
          </p:cNvPicPr>
          <p:nvPr/>
        </p:nvPicPr>
        <p:blipFill>
          <a:blip r:embed="rId3"/>
          <a:stretch>
            <a:fillRect/>
          </a:stretch>
        </p:blipFill>
        <p:spPr>
          <a:xfrm>
            <a:off x="3445327" y="4210554"/>
            <a:ext cx="2253343" cy="1681843"/>
          </a:xfrm>
          <a:prstGeom prst="rect">
            <a:avLst/>
          </a:prstGeom>
        </p:spPr>
      </p:pic>
    </p:spTree>
    <p:extLst>
      <p:ext uri="{BB962C8B-B14F-4D97-AF65-F5344CB8AC3E}">
        <p14:creationId xmlns:p14="http://schemas.microsoft.com/office/powerpoint/2010/main" val="3319559430"/>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60648"/>
            <a:ext cx="8147248" cy="6063952"/>
          </a:xfrm>
        </p:spPr>
        <p:txBody>
          <a:bodyPr>
            <a:normAutofit/>
          </a:bodyPr>
          <a:lstStyle/>
          <a:p>
            <a:r>
              <a:rPr lang="en-US" dirty="0" smtClean="0"/>
              <a:t>Joints of Hind limbs </a:t>
            </a:r>
          </a:p>
          <a:p>
            <a:r>
              <a:rPr lang="en-US" dirty="0"/>
              <a:t>The </a:t>
            </a:r>
            <a:r>
              <a:rPr lang="en-US" i="1" dirty="0"/>
              <a:t>hip joint </a:t>
            </a:r>
            <a:r>
              <a:rPr lang="en-US" dirty="0"/>
              <a:t> </a:t>
            </a:r>
            <a:r>
              <a:rPr lang="en-US" dirty="0" smtClean="0"/>
              <a:t> </a:t>
            </a:r>
            <a:r>
              <a:rPr lang="en-US" dirty="0"/>
              <a:t>is a spheroidal joint </a:t>
            </a:r>
            <a:r>
              <a:rPr lang="en-US" dirty="0" smtClean="0"/>
              <a:t>formed between </a:t>
            </a:r>
            <a:r>
              <a:rPr lang="en-US" dirty="0"/>
              <a:t>the lunate surface of the acetabulum and </a:t>
            </a:r>
            <a:r>
              <a:rPr lang="en-US" dirty="0" smtClean="0"/>
              <a:t>the head </a:t>
            </a:r>
            <a:r>
              <a:rPr lang="en-US" dirty="0"/>
              <a:t>of the femur. The acetabular surface is </a:t>
            </a:r>
            <a:r>
              <a:rPr lang="en-US" dirty="0" smtClean="0"/>
              <a:t>enlarged by </a:t>
            </a:r>
            <a:r>
              <a:rPr lang="en-US" dirty="0"/>
              <a:t>an articular labrum </a:t>
            </a:r>
            <a:r>
              <a:rPr lang="en-US" dirty="0" smtClean="0"/>
              <a:t> </a:t>
            </a:r>
            <a:r>
              <a:rPr lang="en-US" dirty="0"/>
              <a:t>continuous </a:t>
            </a:r>
            <a:r>
              <a:rPr lang="en-US" dirty="0" smtClean="0"/>
              <a:t>with the </a:t>
            </a:r>
            <a:r>
              <a:rPr lang="en-US" dirty="0"/>
              <a:t>transverse acetabular ligament </a:t>
            </a:r>
            <a:r>
              <a:rPr lang="en-US" dirty="0" smtClean="0"/>
              <a:t>that bridges </a:t>
            </a:r>
            <a:r>
              <a:rPr lang="en-US" dirty="0"/>
              <a:t>the notch interrupting the medial wall of </a:t>
            </a:r>
            <a:r>
              <a:rPr lang="en-US" dirty="0" smtClean="0"/>
              <a:t>the socket</a:t>
            </a:r>
            <a:r>
              <a:rPr lang="en-US" dirty="0"/>
              <a:t>. The walls of the articular cavity are </a:t>
            </a:r>
            <a:r>
              <a:rPr lang="en-US" dirty="0" smtClean="0"/>
              <a:t>completed by </a:t>
            </a:r>
            <a:r>
              <a:rPr lang="en-US" dirty="0"/>
              <a:t>a synovial membrane supported externally by </a:t>
            </a:r>
            <a:r>
              <a:rPr lang="en-US" dirty="0" smtClean="0"/>
              <a:t>a fibrous </a:t>
            </a:r>
            <a:r>
              <a:rPr lang="en-US" dirty="0"/>
              <a:t>covering. Although the fibrous capsule is </a:t>
            </a:r>
            <a:r>
              <a:rPr lang="en-US" dirty="0" smtClean="0"/>
              <a:t>not uniformly </a:t>
            </a:r>
            <a:r>
              <a:rPr lang="en-US" dirty="0"/>
              <a:t>strong, there are no thickenings so </a:t>
            </a:r>
            <a:r>
              <a:rPr lang="en-US" dirty="0" smtClean="0"/>
              <a:t>definite that </a:t>
            </a:r>
            <a:r>
              <a:rPr lang="en-US" dirty="0"/>
              <a:t>they need be recognized as specific </a:t>
            </a:r>
            <a:r>
              <a:rPr lang="en-US" dirty="0" smtClean="0"/>
              <a:t>ligaments. </a:t>
            </a:r>
            <a:endParaRPr lang="en-US" dirty="0"/>
          </a:p>
        </p:txBody>
      </p:sp>
    </p:spTree>
    <p:extLst>
      <p:ext uri="{BB962C8B-B14F-4D97-AF65-F5344CB8AC3E}">
        <p14:creationId xmlns:p14="http://schemas.microsoft.com/office/powerpoint/2010/main" val="2683257295"/>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95536" y="1124744"/>
            <a:ext cx="8291264" cy="5199856"/>
          </a:xfrm>
        </p:spPr>
        <p:txBody>
          <a:bodyPr>
            <a:normAutofit fontScale="92500" lnSpcReduction="10000"/>
          </a:bodyPr>
          <a:lstStyle/>
          <a:p>
            <a:r>
              <a:rPr lang="en-US" dirty="0"/>
              <a:t>However, the head of the femur is joined to the depth of the acetabulum by the </a:t>
            </a:r>
            <a:r>
              <a:rPr lang="en-US" dirty="0" err="1"/>
              <a:t>intracapsular</a:t>
            </a:r>
            <a:r>
              <a:rPr lang="en-US" dirty="0"/>
              <a:t> ligament of the femoral head, which is covered by a reflection of the synovial membrane. In some species this ligament is known to convey blood vessels, but the importance of these to the nutrition of the head remains uncertain. In the horse a second (accessory) ligament inserts on the </a:t>
            </a:r>
            <a:r>
              <a:rPr lang="en-US" dirty="0" smtClean="0"/>
              <a:t>non</a:t>
            </a:r>
            <a:r>
              <a:rPr lang="ar-IQ" dirty="0" smtClean="0"/>
              <a:t> </a:t>
            </a:r>
            <a:r>
              <a:rPr lang="en-US" dirty="0" smtClean="0"/>
              <a:t>articular </a:t>
            </a:r>
            <a:r>
              <a:rPr lang="en-US" dirty="0"/>
              <a:t>area of the head </a:t>
            </a:r>
            <a:r>
              <a:rPr lang="en-US" dirty="0" smtClean="0"/>
              <a:t>.</a:t>
            </a:r>
          </a:p>
          <a:p>
            <a:r>
              <a:rPr lang="en-US" dirty="0" smtClean="0"/>
              <a:t>Although </a:t>
            </a:r>
            <a:r>
              <a:rPr lang="en-US" dirty="0"/>
              <a:t>a spheroidal joint, the hip does not </a:t>
            </a:r>
            <a:r>
              <a:rPr lang="en-US" dirty="0" smtClean="0"/>
              <a:t>enjoy the </a:t>
            </a:r>
            <a:r>
              <a:rPr lang="en-US" dirty="0"/>
              <a:t>full range of movement expected of this class </a:t>
            </a:r>
            <a:r>
              <a:rPr lang="en-US" dirty="0" smtClean="0"/>
              <a:t>of joint</a:t>
            </a:r>
            <a:r>
              <a:rPr lang="en-US" dirty="0"/>
              <a:t>. In the large animals movement is largely </a:t>
            </a:r>
            <a:r>
              <a:rPr lang="en-US" dirty="0" smtClean="0"/>
              <a:t>restricted to </a:t>
            </a:r>
            <a:r>
              <a:rPr lang="en-US" dirty="0"/>
              <a:t>flexion and extension; the capacity for </a:t>
            </a:r>
            <a:r>
              <a:rPr lang="en-US" dirty="0" smtClean="0"/>
              <a:t>rotation, abduction</a:t>
            </a:r>
            <a:r>
              <a:rPr lang="en-US" dirty="0"/>
              <a:t>, and, especially, adduction is limited. In </a:t>
            </a:r>
            <a:r>
              <a:rPr lang="en-US" dirty="0" smtClean="0"/>
              <a:t>conformity with </a:t>
            </a:r>
            <a:r>
              <a:rPr lang="en-US" dirty="0"/>
              <a:t>the dominance of sagittal movement, </a:t>
            </a:r>
            <a:r>
              <a:rPr lang="en-US" dirty="0" smtClean="0"/>
              <a:t>the </a:t>
            </a:r>
            <a:r>
              <a:rPr lang="en-US" dirty="0"/>
              <a:t>articular area tends to extend onto the neck in </a:t>
            </a:r>
            <a:r>
              <a:rPr lang="en-US" dirty="0" smtClean="0"/>
              <a:t>ruminants . </a:t>
            </a:r>
          </a:p>
          <a:p>
            <a:endParaRPr lang="en-US" dirty="0"/>
          </a:p>
          <a:p>
            <a:endParaRPr lang="en-US" dirty="0"/>
          </a:p>
        </p:txBody>
      </p:sp>
    </p:spTree>
    <p:extLst>
      <p:ext uri="{BB962C8B-B14F-4D97-AF65-F5344CB8AC3E}">
        <p14:creationId xmlns:p14="http://schemas.microsoft.com/office/powerpoint/2010/main" val="3468620256"/>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g 1 - The articulating surfaces of the hip joint - pelvic acetabulum and head of the femu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55775" y="2334719"/>
            <a:ext cx="4481205" cy="3989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147937"/>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pressbooks.umn.edu/app/uploads/sites/103/2021/04/Fig4-6.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723646"/>
            <a:ext cx="5943905" cy="3988005"/>
          </a:xfrm>
          <a:prstGeom prst="rect">
            <a:avLst/>
          </a:prstGeom>
          <a:noFill/>
          <a:extLst>
            <a:ext uri="{909E8E84-426E-40DD-AFC4-6F175D3DCCD1}">
              <a14:hiddenFill xmlns:a14="http://schemas.microsoft.com/office/drawing/2010/main">
                <a:solidFill>
                  <a:srgbClr val="FFFFFF"/>
                </a:solidFill>
              </a14:hiddenFill>
            </a:ext>
          </a:extLst>
        </p:spPr>
      </p:pic>
      <p:sp>
        <p:nvSpPr>
          <p:cNvPr id="5" name="مستطيل 4"/>
          <p:cNvSpPr/>
          <p:nvPr/>
        </p:nvSpPr>
        <p:spPr>
          <a:xfrm>
            <a:off x="755576" y="4725144"/>
            <a:ext cx="7704856" cy="1477328"/>
          </a:xfrm>
          <a:prstGeom prst="rect">
            <a:avLst/>
          </a:prstGeom>
        </p:spPr>
        <p:txBody>
          <a:bodyPr wrap="square">
            <a:spAutoFit/>
          </a:bodyPr>
          <a:lstStyle/>
          <a:p>
            <a:pPr algn="l"/>
            <a:r>
              <a:rPr lang="en-US" b="1" dirty="0">
                <a:solidFill>
                  <a:srgbClr val="000000"/>
                </a:solidFill>
                <a:latin typeface="Times New Roman" panose="02020603050405020304" pitchFamily="18" charset="0"/>
              </a:rPr>
              <a:t>Equine left acetabulum, ventral lateral view. </a:t>
            </a:r>
            <a:r>
              <a:rPr lang="en-US" dirty="0">
                <a:solidFill>
                  <a:srgbClr val="000000"/>
                </a:solidFill>
                <a:latin typeface="Times New Roman" panose="02020603050405020304" pitchFamily="18" charset="0"/>
              </a:rPr>
              <a:t> A, Articular surface of the </a:t>
            </a:r>
            <a:r>
              <a:rPr lang="en-US" b="1" dirty="0">
                <a:solidFill>
                  <a:srgbClr val="000000"/>
                </a:solidFill>
                <a:latin typeface="Times New Roman" panose="02020603050405020304" pitchFamily="18" charset="0"/>
              </a:rPr>
              <a:t>acetabulum</a:t>
            </a:r>
            <a:r>
              <a:rPr lang="en-US" dirty="0">
                <a:solidFill>
                  <a:srgbClr val="000000"/>
                </a:solidFill>
                <a:latin typeface="Times New Roman" panose="02020603050405020304" pitchFamily="18" charset="0"/>
              </a:rPr>
              <a:t>; g, shallow </a:t>
            </a:r>
            <a:r>
              <a:rPr lang="en-US" b="1" dirty="0">
                <a:solidFill>
                  <a:srgbClr val="000000"/>
                </a:solidFill>
                <a:latin typeface="Times New Roman" panose="02020603050405020304" pitchFamily="18" charset="0"/>
              </a:rPr>
              <a:t>groove for the accessory ligament</a:t>
            </a:r>
            <a:r>
              <a:rPr lang="en-US" dirty="0">
                <a:solidFill>
                  <a:srgbClr val="000000"/>
                </a:solidFill>
                <a:latin typeface="Times New Roman" panose="02020603050405020304" pitchFamily="18" charset="0"/>
              </a:rPr>
              <a:t> of the femoral head; double headed arrow, </a:t>
            </a:r>
            <a:r>
              <a:rPr lang="en-US" b="1" dirty="0">
                <a:solidFill>
                  <a:srgbClr val="000000"/>
                </a:solidFill>
                <a:latin typeface="Times New Roman" panose="02020603050405020304" pitchFamily="18" charset="0"/>
              </a:rPr>
              <a:t>acetabular notch</a:t>
            </a:r>
            <a:r>
              <a:rPr lang="en-US" dirty="0">
                <a:solidFill>
                  <a:srgbClr val="000000"/>
                </a:solidFill>
                <a:latin typeface="Times New Roman" panose="02020603050405020304" pitchFamily="18" charset="0"/>
              </a:rPr>
              <a:t> and the location of the </a:t>
            </a:r>
            <a:r>
              <a:rPr lang="en-US" b="1" dirty="0">
                <a:solidFill>
                  <a:srgbClr val="000000"/>
                </a:solidFill>
                <a:latin typeface="Times New Roman" panose="02020603050405020304" pitchFamily="18" charset="0"/>
              </a:rPr>
              <a:t>transverse acetabular ligament</a:t>
            </a:r>
            <a:r>
              <a:rPr lang="en-US" dirty="0">
                <a:solidFill>
                  <a:srgbClr val="000000"/>
                </a:solidFill>
                <a:latin typeface="Times New Roman" panose="02020603050405020304" pitchFamily="18" charset="0"/>
              </a:rPr>
              <a:t>.</a:t>
            </a:r>
          </a:p>
          <a:p>
            <a:pPr algn="l"/>
            <a:r>
              <a:rPr lang="en-US" dirty="0">
                <a:solidFill>
                  <a:srgbClr val="000000"/>
                </a:solidFill>
                <a:latin typeface="Times New Roman" panose="02020603050405020304" pitchFamily="18" charset="0"/>
              </a:rPr>
              <a:t> </a:t>
            </a:r>
            <a:endParaRPr lang="en-US"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1370167148"/>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116632"/>
            <a:ext cx="8435280" cy="6207968"/>
          </a:xfrm>
        </p:spPr>
        <p:txBody>
          <a:bodyPr>
            <a:normAutofit/>
          </a:bodyPr>
          <a:lstStyle/>
          <a:p>
            <a:r>
              <a:rPr lang="en-US" dirty="0"/>
              <a:t>The </a:t>
            </a:r>
            <a:r>
              <a:rPr lang="en-US" i="1" dirty="0"/>
              <a:t>stifle joint </a:t>
            </a:r>
            <a:r>
              <a:rPr lang="ar-IQ" dirty="0"/>
              <a:t> </a:t>
            </a:r>
            <a:r>
              <a:rPr lang="en-US" dirty="0" smtClean="0"/>
              <a:t>, </a:t>
            </a:r>
            <a:r>
              <a:rPr lang="en-US" dirty="0"/>
              <a:t>corresponding to </a:t>
            </a:r>
            <a:r>
              <a:rPr lang="en-US" dirty="0" smtClean="0"/>
              <a:t>the human </a:t>
            </a:r>
            <a:r>
              <a:rPr lang="en-US" dirty="0"/>
              <a:t>knee, comprises </a:t>
            </a:r>
            <a:r>
              <a:rPr lang="en-US" dirty="0" err="1"/>
              <a:t>femorotibial</a:t>
            </a:r>
            <a:r>
              <a:rPr lang="en-US" dirty="0"/>
              <a:t>, </a:t>
            </a:r>
            <a:r>
              <a:rPr lang="en-US" dirty="0" err="1" smtClean="0"/>
              <a:t>femoropatellar</a:t>
            </a:r>
            <a:r>
              <a:rPr lang="en-US" dirty="0" smtClean="0"/>
              <a:t>, and </a:t>
            </a:r>
            <a:r>
              <a:rPr lang="en-US" dirty="0"/>
              <a:t>proximal tibiofibular joints; in the dog it </a:t>
            </a:r>
            <a:r>
              <a:rPr lang="en-US" dirty="0" smtClean="0"/>
              <a:t>also includes </a:t>
            </a:r>
            <a:r>
              <a:rPr lang="en-US" dirty="0"/>
              <a:t>the joints between the femur and paired </a:t>
            </a:r>
            <a:r>
              <a:rPr lang="en-US" dirty="0" smtClean="0"/>
              <a:t>sesamoids in </a:t>
            </a:r>
            <a:r>
              <a:rPr lang="en-US" dirty="0"/>
              <a:t>the origins of the gastrocnemius and </a:t>
            </a:r>
            <a:r>
              <a:rPr lang="en-US" dirty="0" smtClean="0"/>
              <a:t>that between </a:t>
            </a:r>
            <a:r>
              <a:rPr lang="en-US" dirty="0"/>
              <a:t>the tibia and the sesamoid in the </a:t>
            </a:r>
            <a:r>
              <a:rPr lang="en-US" dirty="0" smtClean="0"/>
              <a:t>popliteus tendon</a:t>
            </a:r>
            <a:r>
              <a:rPr lang="en-US" dirty="0"/>
              <a:t>. In the dog, all these articulations share </a:t>
            </a:r>
            <a:r>
              <a:rPr lang="en-US" dirty="0" smtClean="0"/>
              <a:t>a common </a:t>
            </a:r>
            <a:r>
              <a:rPr lang="en-US" dirty="0"/>
              <a:t>synovial cavity; in the large species the </a:t>
            </a:r>
            <a:r>
              <a:rPr lang="en-US" dirty="0" err="1" smtClean="0"/>
              <a:t>femoropatellar</a:t>
            </a:r>
            <a:r>
              <a:rPr lang="en-US" dirty="0"/>
              <a:t> </a:t>
            </a:r>
            <a:r>
              <a:rPr lang="en-US" dirty="0" smtClean="0"/>
              <a:t>and </a:t>
            </a:r>
            <a:r>
              <a:rPr lang="en-US" dirty="0"/>
              <a:t>the medial and lateral </a:t>
            </a:r>
            <a:r>
              <a:rPr lang="en-US" dirty="0" err="1" smtClean="0"/>
              <a:t>femorotibial</a:t>
            </a:r>
            <a:r>
              <a:rPr lang="en-US" dirty="0"/>
              <a:t> </a:t>
            </a:r>
            <a:r>
              <a:rPr lang="en-US" dirty="0" smtClean="0"/>
              <a:t>compartments </a:t>
            </a:r>
            <a:r>
              <a:rPr lang="en-US" dirty="0"/>
              <a:t>have more restricted </a:t>
            </a:r>
            <a:r>
              <a:rPr lang="en-US" dirty="0" smtClean="0"/>
              <a:t>communication with </a:t>
            </a:r>
            <a:r>
              <a:rPr lang="en-US" dirty="0"/>
              <a:t>each other</a:t>
            </a:r>
            <a:r>
              <a:rPr lang="en-US" dirty="0" smtClean="0"/>
              <a:t>.</a:t>
            </a:r>
            <a:endParaRPr lang="ar-IQ" dirty="0" smtClean="0"/>
          </a:p>
        </p:txBody>
      </p:sp>
    </p:spTree>
    <p:extLst>
      <p:ext uri="{BB962C8B-B14F-4D97-AF65-F5344CB8AC3E}">
        <p14:creationId xmlns:p14="http://schemas.microsoft.com/office/powerpoint/2010/main" val="1096730098"/>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504" y="836712"/>
            <a:ext cx="8579296" cy="5487888"/>
          </a:xfrm>
        </p:spPr>
        <p:txBody>
          <a:bodyPr>
            <a:normAutofit/>
          </a:bodyPr>
          <a:lstStyle/>
          <a:p>
            <a:r>
              <a:rPr lang="en-US" dirty="0" smtClean="0"/>
              <a:t> </a:t>
            </a:r>
            <a:r>
              <a:rPr lang="en-US" dirty="0"/>
              <a:t>The joint is stabilized by paired collateral ligaments which act to prevent abduction/adduction at the joint, as well as paired cruciate </a:t>
            </a:r>
            <a:r>
              <a:rPr lang="en-US" dirty="0" smtClean="0"/>
              <a:t>ligaments . </a:t>
            </a:r>
            <a:r>
              <a:rPr lang="en-US" dirty="0"/>
              <a:t>The caudal (medial) cruciate </a:t>
            </a:r>
            <a:r>
              <a:rPr lang="en-US" dirty="0" smtClean="0"/>
              <a:t>ligament  </a:t>
            </a:r>
            <a:r>
              <a:rPr lang="en-US" dirty="0"/>
              <a:t>runs at right angles to the </a:t>
            </a:r>
            <a:r>
              <a:rPr lang="en-US" dirty="0" smtClean="0"/>
              <a:t>cranial one </a:t>
            </a:r>
            <a:r>
              <a:rPr lang="en-US" dirty="0"/>
              <a:t>and attaches far back on the tibia near the </a:t>
            </a:r>
            <a:r>
              <a:rPr lang="en-US" dirty="0" smtClean="0"/>
              <a:t>popliteal notch. The </a:t>
            </a:r>
            <a:r>
              <a:rPr lang="en-US" dirty="0" err="1"/>
              <a:t>femoropatellar</a:t>
            </a:r>
            <a:r>
              <a:rPr lang="en-US" dirty="0"/>
              <a:t> joint is formed between </a:t>
            </a:r>
            <a:r>
              <a:rPr lang="en-US" dirty="0" smtClean="0"/>
              <a:t>the femoral </a:t>
            </a:r>
            <a:r>
              <a:rPr lang="en-US" dirty="0"/>
              <a:t>trochlea and the patella and is extended by </a:t>
            </a:r>
            <a:r>
              <a:rPr lang="en-US" dirty="0" smtClean="0"/>
              <a:t>its </a:t>
            </a:r>
            <a:r>
              <a:rPr lang="en-US" dirty="0" err="1" smtClean="0"/>
              <a:t>parapatellar</a:t>
            </a:r>
            <a:r>
              <a:rPr lang="en-US" dirty="0" smtClean="0"/>
              <a:t> </a:t>
            </a:r>
            <a:r>
              <a:rPr lang="en-US" dirty="0"/>
              <a:t>cartilages, of which the medial one is </a:t>
            </a:r>
            <a:r>
              <a:rPr lang="en-US" dirty="0" smtClean="0"/>
              <a:t>especially well </a:t>
            </a:r>
            <a:r>
              <a:rPr lang="en-US" dirty="0"/>
              <a:t>developed in the large animals.</a:t>
            </a:r>
          </a:p>
          <a:p>
            <a:pPr marL="0" indent="0">
              <a:buNone/>
            </a:pPr>
            <a:r>
              <a:rPr lang="en-US" dirty="0" smtClean="0"/>
              <a:t> </a:t>
            </a:r>
            <a:endParaRPr lang="en-US" dirty="0"/>
          </a:p>
        </p:txBody>
      </p:sp>
    </p:spTree>
    <p:extLst>
      <p:ext uri="{BB962C8B-B14F-4D97-AF65-F5344CB8AC3E}">
        <p14:creationId xmlns:p14="http://schemas.microsoft.com/office/powerpoint/2010/main" val="1181304786"/>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عنصر نائب للمحتوى 1"/>
          <p:cNvPicPr>
            <a:picLocks noGrp="1" noChangeAspect="1"/>
          </p:cNvPicPr>
          <p:nvPr>
            <p:ph idx="1"/>
          </p:nvPr>
        </p:nvPicPr>
        <p:blipFill>
          <a:blip r:embed="rId2"/>
          <a:stretch>
            <a:fillRect/>
          </a:stretch>
        </p:blipFill>
        <p:spPr>
          <a:xfrm>
            <a:off x="611560" y="332656"/>
            <a:ext cx="2743200" cy="5225143"/>
          </a:xfrm>
          <a:prstGeom prst="rect">
            <a:avLst/>
          </a:prstGeom>
        </p:spPr>
      </p:pic>
      <p:pic>
        <p:nvPicPr>
          <p:cNvPr id="4" name="صورة 3"/>
          <p:cNvPicPr>
            <a:picLocks noChangeAspect="1"/>
          </p:cNvPicPr>
          <p:nvPr/>
        </p:nvPicPr>
        <p:blipFill>
          <a:blip r:embed="rId3"/>
          <a:stretch>
            <a:fillRect/>
          </a:stretch>
        </p:blipFill>
        <p:spPr>
          <a:xfrm>
            <a:off x="3889415" y="566448"/>
            <a:ext cx="2188029" cy="5355771"/>
          </a:xfrm>
          <a:prstGeom prst="rect">
            <a:avLst/>
          </a:prstGeom>
        </p:spPr>
      </p:pic>
      <p:sp>
        <p:nvSpPr>
          <p:cNvPr id="5" name="مستطيل 4"/>
          <p:cNvSpPr/>
          <p:nvPr/>
        </p:nvSpPr>
        <p:spPr>
          <a:xfrm>
            <a:off x="5724128" y="3861048"/>
            <a:ext cx="2448444" cy="646331"/>
          </a:xfrm>
          <a:prstGeom prst="rect">
            <a:avLst/>
          </a:prstGeom>
        </p:spPr>
        <p:txBody>
          <a:bodyPr wrap="square">
            <a:spAutoFit/>
          </a:bodyPr>
          <a:lstStyle/>
          <a:p>
            <a:r>
              <a:rPr lang="en-US" dirty="0">
                <a:latin typeface="Frutiger-Cn"/>
              </a:rPr>
              <a:t>caudal cruciate ligament;</a:t>
            </a:r>
            <a:endParaRPr lang="en-US" dirty="0"/>
          </a:p>
        </p:txBody>
      </p:sp>
      <p:cxnSp>
        <p:nvCxnSpPr>
          <p:cNvPr id="7" name="رابط كسهم مستقيم 6"/>
          <p:cNvCxnSpPr/>
          <p:nvPr/>
        </p:nvCxnSpPr>
        <p:spPr>
          <a:xfrm flipH="1" flipV="1">
            <a:off x="5220072" y="3717032"/>
            <a:ext cx="1512168" cy="5760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مستطيل 7"/>
          <p:cNvSpPr/>
          <p:nvPr/>
        </p:nvSpPr>
        <p:spPr>
          <a:xfrm>
            <a:off x="6078553" y="1196752"/>
            <a:ext cx="2813591" cy="369332"/>
          </a:xfrm>
          <a:prstGeom prst="rect">
            <a:avLst/>
          </a:prstGeom>
        </p:spPr>
        <p:txBody>
          <a:bodyPr wrap="none">
            <a:spAutoFit/>
          </a:bodyPr>
          <a:lstStyle/>
          <a:p>
            <a:r>
              <a:rPr lang="en-US" dirty="0" err="1">
                <a:latin typeface="Frutiger-Cn"/>
              </a:rPr>
              <a:t>meniscofemoral</a:t>
            </a:r>
            <a:r>
              <a:rPr lang="en-US" dirty="0">
                <a:latin typeface="Frutiger-Cn"/>
              </a:rPr>
              <a:t> ligament.</a:t>
            </a:r>
            <a:endParaRPr lang="en-US" dirty="0"/>
          </a:p>
        </p:txBody>
      </p:sp>
      <p:cxnSp>
        <p:nvCxnSpPr>
          <p:cNvPr id="10" name="رابط كسهم مستقيم 9"/>
          <p:cNvCxnSpPr/>
          <p:nvPr/>
        </p:nvCxnSpPr>
        <p:spPr>
          <a:xfrm flipH="1">
            <a:off x="5076056" y="1412776"/>
            <a:ext cx="2160240" cy="16561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مستطيل 11"/>
          <p:cNvSpPr/>
          <p:nvPr/>
        </p:nvSpPr>
        <p:spPr>
          <a:xfrm>
            <a:off x="1794288" y="2204864"/>
            <a:ext cx="1913616" cy="646331"/>
          </a:xfrm>
          <a:prstGeom prst="rect">
            <a:avLst/>
          </a:prstGeom>
        </p:spPr>
        <p:txBody>
          <a:bodyPr wrap="square">
            <a:spAutoFit/>
          </a:bodyPr>
          <a:lstStyle/>
          <a:p>
            <a:r>
              <a:rPr lang="en-US" dirty="0">
                <a:latin typeface="Frutiger-Cn"/>
              </a:rPr>
              <a:t>popliteus tendon;</a:t>
            </a:r>
            <a:endParaRPr lang="en-US" dirty="0"/>
          </a:p>
        </p:txBody>
      </p:sp>
      <p:cxnSp>
        <p:nvCxnSpPr>
          <p:cNvPr id="14" name="رابط كسهم مستقيم 13"/>
          <p:cNvCxnSpPr/>
          <p:nvPr/>
        </p:nvCxnSpPr>
        <p:spPr>
          <a:xfrm>
            <a:off x="3420208" y="2780928"/>
            <a:ext cx="791752" cy="720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مستطيل 14"/>
          <p:cNvSpPr/>
          <p:nvPr/>
        </p:nvSpPr>
        <p:spPr>
          <a:xfrm>
            <a:off x="755576" y="5301208"/>
            <a:ext cx="2232248" cy="923330"/>
          </a:xfrm>
          <a:prstGeom prst="rect">
            <a:avLst/>
          </a:prstGeom>
        </p:spPr>
        <p:txBody>
          <a:bodyPr wrap="square">
            <a:spAutoFit/>
          </a:bodyPr>
          <a:lstStyle/>
          <a:p>
            <a:r>
              <a:rPr lang="en-US" dirty="0">
                <a:latin typeface="Frutiger-Cn"/>
              </a:rPr>
              <a:t>lateral </a:t>
            </a:r>
            <a:r>
              <a:rPr lang="en-US" dirty="0" err="1">
                <a:latin typeface="Frutiger-Cn"/>
              </a:rPr>
              <a:t>femoropatellar</a:t>
            </a:r>
            <a:r>
              <a:rPr lang="en-US" dirty="0">
                <a:latin typeface="Frutiger-Cn"/>
              </a:rPr>
              <a:t> ligament;</a:t>
            </a:r>
            <a:endParaRPr lang="en-US" dirty="0"/>
          </a:p>
        </p:txBody>
      </p:sp>
      <p:cxnSp>
        <p:nvCxnSpPr>
          <p:cNvPr id="17" name="رابط كسهم مستقيم 16"/>
          <p:cNvCxnSpPr/>
          <p:nvPr/>
        </p:nvCxnSpPr>
        <p:spPr>
          <a:xfrm flipH="1">
            <a:off x="2411760" y="3717032"/>
            <a:ext cx="1656184" cy="15841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مستطيل مستدير الزوايا 17"/>
          <p:cNvSpPr/>
          <p:nvPr/>
        </p:nvSpPr>
        <p:spPr>
          <a:xfrm>
            <a:off x="7236295" y="2204864"/>
            <a:ext cx="1186641"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Medial </a:t>
            </a:r>
            <a:r>
              <a:rPr lang="en-US" dirty="0" err="1" smtClean="0"/>
              <a:t>femorpatellar</a:t>
            </a:r>
            <a:r>
              <a:rPr lang="en-US" dirty="0" smtClean="0"/>
              <a:t> ligament </a:t>
            </a:r>
            <a:endParaRPr lang="en-US" dirty="0"/>
          </a:p>
        </p:txBody>
      </p:sp>
      <p:cxnSp>
        <p:nvCxnSpPr>
          <p:cNvPr id="20" name="رابط كسهم مستقيم 19"/>
          <p:cNvCxnSpPr>
            <a:stCxn id="18" idx="1"/>
          </p:cNvCxnSpPr>
          <p:nvPr/>
        </p:nvCxnSpPr>
        <p:spPr>
          <a:xfrm flipH="1">
            <a:off x="5940152" y="2852936"/>
            <a:ext cx="1296143" cy="432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6691569"/>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908720"/>
            <a:ext cx="6192688" cy="547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466186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76672"/>
            <a:ext cx="8229600" cy="5847928"/>
          </a:xfrm>
        </p:spPr>
        <p:txBody>
          <a:bodyPr/>
          <a:lstStyle/>
          <a:p>
            <a:pPr lvl="0" algn="just"/>
            <a:r>
              <a:rPr lang="en-US" dirty="0" err="1" smtClean="0"/>
              <a:t>Gomphosis</a:t>
            </a:r>
            <a:r>
              <a:rPr lang="en-US" dirty="0"/>
              <a:t>.—This term is applied to the implantation of the teeth in  the alveoli.</a:t>
            </a:r>
          </a:p>
          <a:p>
            <a:pPr algn="just">
              <a:buFont typeface="Wingdings" pitchFamily="2" charset="2"/>
              <a:buChar char="Ø"/>
            </a:pPr>
            <a:endParaRPr lang="en-US" dirty="0"/>
          </a:p>
          <a:p>
            <a:endParaRPr lang="en-US" dirty="0"/>
          </a:p>
        </p:txBody>
      </p:sp>
    </p:spTree>
    <p:extLst>
      <p:ext uri="{BB962C8B-B14F-4D97-AF65-F5344CB8AC3E}">
        <p14:creationId xmlns:p14="http://schemas.microsoft.com/office/powerpoint/2010/main" val="2218444857"/>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4"/>
          <p:cNvSpPr>
            <a:spLocks noGrp="1"/>
          </p:cNvSpPr>
          <p:nvPr>
            <p:ph idx="1"/>
          </p:nvPr>
        </p:nvSpPr>
        <p:spPr>
          <a:xfrm>
            <a:off x="457200" y="548680"/>
            <a:ext cx="8229600" cy="5775920"/>
          </a:xfrm>
        </p:spPr>
        <p:txBody>
          <a:bodyPr>
            <a:normAutofit/>
          </a:bodyPr>
          <a:lstStyle/>
          <a:p>
            <a:r>
              <a:rPr lang="en-US" b="1" dirty="0"/>
              <a:t>Hock (or Tarsus) Joint</a:t>
            </a:r>
          </a:p>
          <a:p>
            <a:pPr marL="0" indent="0">
              <a:buNone/>
            </a:pPr>
            <a:r>
              <a:rPr lang="en-US" dirty="0"/>
              <a:t>The hock joint is a complex joint formed </a:t>
            </a:r>
            <a:r>
              <a:rPr lang="en-US" dirty="0" smtClean="0"/>
              <a:t>by four </a:t>
            </a:r>
            <a:r>
              <a:rPr lang="en-US" dirty="0"/>
              <a:t>articulations. From proximal to </a:t>
            </a:r>
            <a:r>
              <a:rPr lang="en-US" dirty="0" smtClean="0"/>
              <a:t>distal, they </a:t>
            </a:r>
            <a:r>
              <a:rPr lang="en-US" dirty="0"/>
              <a:t>are the </a:t>
            </a:r>
            <a:r>
              <a:rPr lang="en-US" b="1" dirty="0" err="1"/>
              <a:t>tibiotarsal</a:t>
            </a:r>
            <a:r>
              <a:rPr lang="en-US" b="1" dirty="0"/>
              <a:t> </a:t>
            </a:r>
            <a:r>
              <a:rPr lang="en-US" dirty="0"/>
              <a:t>(or </a:t>
            </a:r>
            <a:r>
              <a:rPr lang="en-US" dirty="0" err="1"/>
              <a:t>tarsocrural</a:t>
            </a:r>
            <a:r>
              <a:rPr lang="en-US" dirty="0" smtClean="0"/>
              <a:t>), </a:t>
            </a:r>
            <a:r>
              <a:rPr lang="en-US" b="1" dirty="0" smtClean="0"/>
              <a:t>proximal </a:t>
            </a:r>
            <a:r>
              <a:rPr lang="en-US" b="1" dirty="0" err="1"/>
              <a:t>intertarsal</a:t>
            </a:r>
            <a:r>
              <a:rPr lang="en-US" dirty="0"/>
              <a:t>, </a:t>
            </a:r>
            <a:r>
              <a:rPr lang="en-US" b="1" dirty="0"/>
              <a:t>distal </a:t>
            </a:r>
            <a:r>
              <a:rPr lang="en-US" b="1" dirty="0" err="1"/>
              <a:t>intertarsal</a:t>
            </a:r>
            <a:r>
              <a:rPr lang="en-US" dirty="0"/>
              <a:t>, </a:t>
            </a:r>
            <a:r>
              <a:rPr lang="en-US" dirty="0" smtClean="0"/>
              <a:t>and </a:t>
            </a:r>
            <a:r>
              <a:rPr lang="en-US" b="1" dirty="0" err="1" smtClean="0"/>
              <a:t>tarsometatarsal</a:t>
            </a:r>
            <a:r>
              <a:rPr lang="en-US" b="1" dirty="0" smtClean="0"/>
              <a:t> </a:t>
            </a:r>
            <a:r>
              <a:rPr lang="en-US" dirty="0"/>
              <a:t>joints. Review the </a:t>
            </a:r>
            <a:r>
              <a:rPr lang="en-US" dirty="0" smtClean="0"/>
              <a:t>bones that </a:t>
            </a:r>
            <a:r>
              <a:rPr lang="en-US" dirty="0"/>
              <a:t>make up each </a:t>
            </a:r>
            <a:r>
              <a:rPr lang="en-US" dirty="0" smtClean="0"/>
              <a:t>joint. Know </a:t>
            </a:r>
            <a:r>
              <a:rPr lang="en-US" dirty="0"/>
              <a:t>that the </a:t>
            </a:r>
            <a:r>
              <a:rPr lang="en-US" dirty="0" err="1"/>
              <a:t>tarsocrural</a:t>
            </a:r>
            <a:r>
              <a:rPr lang="en-US" dirty="0"/>
              <a:t> joint </a:t>
            </a:r>
            <a:r>
              <a:rPr lang="en-US" dirty="0" smtClean="0"/>
              <a:t>communicates with </a:t>
            </a:r>
            <a:r>
              <a:rPr lang="en-US" dirty="0"/>
              <a:t>the proximal </a:t>
            </a:r>
            <a:r>
              <a:rPr lang="en-US" dirty="0" err="1"/>
              <a:t>intertarsal</a:t>
            </a:r>
            <a:r>
              <a:rPr lang="en-US" dirty="0"/>
              <a:t> </a:t>
            </a:r>
            <a:r>
              <a:rPr lang="en-US" dirty="0" smtClean="0"/>
              <a:t>joint. Likewise</a:t>
            </a:r>
            <a:r>
              <a:rPr lang="en-US" dirty="0"/>
              <a:t>, the distal </a:t>
            </a:r>
            <a:r>
              <a:rPr lang="en-US" dirty="0" err="1"/>
              <a:t>intertarsal</a:t>
            </a:r>
            <a:r>
              <a:rPr lang="en-US" dirty="0"/>
              <a:t> joint </a:t>
            </a:r>
            <a:r>
              <a:rPr lang="en-US" dirty="0" smtClean="0"/>
              <a:t>communicates with </a:t>
            </a:r>
            <a:r>
              <a:rPr lang="en-US" dirty="0"/>
              <a:t>the </a:t>
            </a:r>
            <a:r>
              <a:rPr lang="en-US" dirty="0" err="1"/>
              <a:t>tarsometatarsal</a:t>
            </a:r>
            <a:r>
              <a:rPr lang="en-US" dirty="0"/>
              <a:t> </a:t>
            </a:r>
            <a:r>
              <a:rPr lang="en-US" dirty="0" smtClean="0"/>
              <a:t>joint. The </a:t>
            </a:r>
            <a:r>
              <a:rPr lang="en-US" dirty="0"/>
              <a:t>digital joints are similar to the </a:t>
            </a:r>
            <a:r>
              <a:rPr lang="en-US" dirty="0" smtClean="0"/>
              <a:t>digital joints </a:t>
            </a:r>
            <a:r>
              <a:rPr lang="en-US" dirty="0"/>
              <a:t>of the forelimb.</a:t>
            </a:r>
          </a:p>
        </p:txBody>
      </p:sp>
    </p:spTree>
    <p:extLst>
      <p:ext uri="{BB962C8B-B14F-4D97-AF65-F5344CB8AC3E}">
        <p14:creationId xmlns:p14="http://schemas.microsoft.com/office/powerpoint/2010/main" val="3353589210"/>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ressbooks.umn.edu/app/uploads/sites/103/2021/08/comparative-tarsal-bones.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476672"/>
            <a:ext cx="7785500" cy="2895749"/>
          </a:xfrm>
          <a:prstGeom prst="rect">
            <a:avLst/>
          </a:prstGeom>
          <a:noFill/>
          <a:extLst>
            <a:ext uri="{909E8E84-426E-40DD-AFC4-6F175D3DCCD1}">
              <a14:hiddenFill xmlns:a14="http://schemas.microsoft.com/office/drawing/2010/main">
                <a:solidFill>
                  <a:srgbClr val="FFFFFF"/>
                </a:solidFill>
              </a14:hiddenFill>
            </a:ext>
          </a:extLst>
        </p:spPr>
      </p:pic>
      <p:sp>
        <p:nvSpPr>
          <p:cNvPr id="3" name="مستطيل 2"/>
          <p:cNvSpPr/>
          <p:nvPr/>
        </p:nvSpPr>
        <p:spPr>
          <a:xfrm>
            <a:off x="0" y="3717032"/>
            <a:ext cx="8928992" cy="1200329"/>
          </a:xfrm>
          <a:prstGeom prst="rect">
            <a:avLst/>
          </a:prstGeom>
        </p:spPr>
        <p:txBody>
          <a:bodyPr wrap="square">
            <a:spAutoFit/>
          </a:bodyPr>
          <a:lstStyle/>
          <a:p>
            <a:pPr algn="l"/>
            <a:r>
              <a:rPr lang="en-US" b="1" dirty="0">
                <a:solidFill>
                  <a:srgbClr val="000000"/>
                </a:solidFill>
                <a:latin typeface="Times New Roman" panose="02020603050405020304" pitchFamily="18" charset="0"/>
              </a:rPr>
              <a:t>The bones of the tarsal skeleton in the carnivores</a:t>
            </a:r>
            <a:r>
              <a:rPr lang="en-US" dirty="0">
                <a:solidFill>
                  <a:srgbClr val="000000"/>
                </a:solidFill>
                <a:latin typeface="Times New Roman" panose="02020603050405020304" pitchFamily="18" charset="0"/>
              </a:rPr>
              <a:t> (Car), </a:t>
            </a:r>
            <a:r>
              <a:rPr lang="en-US" b="1" dirty="0">
                <a:solidFill>
                  <a:srgbClr val="000000"/>
                </a:solidFill>
                <a:latin typeface="Times New Roman" panose="02020603050405020304" pitchFamily="18" charset="0"/>
              </a:rPr>
              <a:t>horse</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eq</a:t>
            </a:r>
            <a:r>
              <a:rPr lang="en-US" dirty="0">
                <a:solidFill>
                  <a:srgbClr val="000000"/>
                </a:solidFill>
                <a:latin typeface="Times New Roman" panose="02020603050405020304" pitchFamily="18" charset="0"/>
              </a:rPr>
              <a:t>), </a:t>
            </a:r>
            <a:r>
              <a:rPr lang="en-US" b="1" dirty="0">
                <a:solidFill>
                  <a:srgbClr val="000000"/>
                </a:solidFill>
                <a:latin typeface="Times New Roman" panose="02020603050405020304" pitchFamily="18" charset="0"/>
              </a:rPr>
              <a:t>cattle</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bo</a:t>
            </a:r>
            <a:r>
              <a:rPr lang="en-US" dirty="0">
                <a:solidFill>
                  <a:srgbClr val="000000"/>
                </a:solidFill>
                <a:latin typeface="Times New Roman" panose="02020603050405020304" pitchFamily="18" charset="0"/>
              </a:rPr>
              <a:t>), and </a:t>
            </a:r>
            <a:r>
              <a:rPr lang="en-US" b="1" dirty="0">
                <a:solidFill>
                  <a:srgbClr val="000000"/>
                </a:solidFill>
                <a:latin typeface="Times New Roman" panose="02020603050405020304" pitchFamily="18" charset="0"/>
              </a:rPr>
              <a:t>pig</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su</a:t>
            </a:r>
            <a:r>
              <a:rPr lang="en-US" dirty="0">
                <a:solidFill>
                  <a:srgbClr val="000000"/>
                </a:solidFill>
                <a:latin typeface="Times New Roman" panose="02020603050405020304" pitchFamily="18" charset="0"/>
              </a:rPr>
              <a:t>) </a:t>
            </a:r>
            <a:r>
              <a:rPr lang="en-US" b="1" dirty="0">
                <a:solidFill>
                  <a:srgbClr val="000000"/>
                </a:solidFill>
                <a:latin typeface="Times New Roman" panose="02020603050405020304" pitchFamily="18" charset="0"/>
              </a:rPr>
              <a:t>schematic.</a:t>
            </a:r>
            <a:r>
              <a:rPr lang="en-US" dirty="0">
                <a:solidFill>
                  <a:srgbClr val="000000"/>
                </a:solidFill>
                <a:latin typeface="Times New Roman" panose="02020603050405020304" pitchFamily="18" charset="0"/>
              </a:rPr>
              <a:t> Roman numerals identify the </a:t>
            </a:r>
            <a:r>
              <a:rPr lang="en-US" b="1" dirty="0">
                <a:solidFill>
                  <a:srgbClr val="000000"/>
                </a:solidFill>
                <a:latin typeface="Times New Roman" panose="02020603050405020304" pitchFamily="18" charset="0"/>
              </a:rPr>
              <a:t>metatarsal bones</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arabic</a:t>
            </a:r>
            <a:r>
              <a:rPr lang="en-US" dirty="0">
                <a:solidFill>
                  <a:srgbClr val="000000"/>
                </a:solidFill>
                <a:latin typeface="Times New Roman" panose="02020603050405020304" pitchFamily="18" charset="0"/>
              </a:rPr>
              <a:t> numerals the distal </a:t>
            </a:r>
            <a:r>
              <a:rPr lang="en-US" b="1" dirty="0">
                <a:solidFill>
                  <a:srgbClr val="000000"/>
                </a:solidFill>
                <a:latin typeface="Times New Roman" panose="02020603050405020304" pitchFamily="18" charset="0"/>
              </a:rPr>
              <a:t>tarsal bones</a:t>
            </a:r>
            <a:r>
              <a:rPr lang="en-US" dirty="0">
                <a:solidFill>
                  <a:srgbClr val="000000"/>
                </a:solidFill>
                <a:latin typeface="Times New Roman" panose="02020603050405020304" pitchFamily="18" charset="0"/>
              </a:rPr>
              <a:t>. C, </a:t>
            </a:r>
            <a:r>
              <a:rPr lang="en-US" b="1" dirty="0">
                <a:solidFill>
                  <a:srgbClr val="000000"/>
                </a:solidFill>
                <a:latin typeface="Times New Roman" panose="02020603050405020304" pitchFamily="18" charset="0"/>
              </a:rPr>
              <a:t>calcaneus</a:t>
            </a:r>
            <a:r>
              <a:rPr lang="en-US" dirty="0">
                <a:solidFill>
                  <a:srgbClr val="000000"/>
                </a:solidFill>
                <a:latin typeface="Times New Roman" panose="02020603050405020304" pitchFamily="18" charset="0"/>
              </a:rPr>
              <a:t>; c, </a:t>
            </a:r>
            <a:r>
              <a:rPr lang="en-US" b="1" dirty="0">
                <a:solidFill>
                  <a:srgbClr val="000000"/>
                </a:solidFill>
                <a:latin typeface="Times New Roman" panose="02020603050405020304" pitchFamily="18" charset="0"/>
              </a:rPr>
              <a:t>central tarsal bone</a:t>
            </a:r>
            <a:r>
              <a:rPr lang="en-US" dirty="0">
                <a:solidFill>
                  <a:srgbClr val="000000"/>
                </a:solidFill>
                <a:latin typeface="Times New Roman" panose="02020603050405020304" pitchFamily="18" charset="0"/>
              </a:rPr>
              <a:t>; F, </a:t>
            </a:r>
            <a:r>
              <a:rPr lang="en-US" b="1" dirty="0">
                <a:solidFill>
                  <a:srgbClr val="000000"/>
                </a:solidFill>
                <a:latin typeface="Times New Roman" panose="02020603050405020304" pitchFamily="18" charset="0"/>
              </a:rPr>
              <a:t>fibula</a:t>
            </a:r>
            <a:r>
              <a:rPr lang="en-US" dirty="0">
                <a:solidFill>
                  <a:srgbClr val="000000"/>
                </a:solidFill>
                <a:latin typeface="Times New Roman" panose="02020603050405020304" pitchFamily="18" charset="0"/>
              </a:rPr>
              <a:t>; T, </a:t>
            </a:r>
            <a:r>
              <a:rPr lang="en-US" b="1" dirty="0">
                <a:solidFill>
                  <a:srgbClr val="000000"/>
                </a:solidFill>
                <a:latin typeface="Times New Roman" panose="02020603050405020304" pitchFamily="18" charset="0"/>
              </a:rPr>
              <a:t>talus</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Tib</a:t>
            </a:r>
            <a:r>
              <a:rPr lang="en-US" dirty="0">
                <a:solidFill>
                  <a:srgbClr val="000000"/>
                </a:solidFill>
                <a:latin typeface="Times New Roman" panose="02020603050405020304" pitchFamily="18" charset="0"/>
              </a:rPr>
              <a:t>., </a:t>
            </a:r>
            <a:r>
              <a:rPr lang="en-US" b="1" dirty="0">
                <a:solidFill>
                  <a:srgbClr val="000000"/>
                </a:solidFill>
                <a:latin typeface="Times New Roman" panose="02020603050405020304" pitchFamily="18" charset="0"/>
              </a:rPr>
              <a:t>tibia</a:t>
            </a:r>
            <a:r>
              <a:rPr lang="en-US" dirty="0">
                <a:solidFill>
                  <a:srgbClr val="000000"/>
                </a:solidFill>
                <a:latin typeface="Times New Roman" panose="02020603050405020304" pitchFamily="18" charset="0"/>
              </a:rPr>
              <a:t>. (TVA)</a:t>
            </a:r>
          </a:p>
          <a:p>
            <a:pPr algn="l"/>
            <a:r>
              <a:rPr lang="en-US" dirty="0">
                <a:solidFill>
                  <a:srgbClr val="000000"/>
                </a:solidFill>
                <a:latin typeface="Times New Roman" panose="02020603050405020304" pitchFamily="18" charset="0"/>
              </a:rPr>
              <a:t> </a:t>
            </a:r>
            <a:endParaRPr lang="en-US"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1157468486"/>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34830"/>
            <a:ext cx="7632848" cy="6189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1035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48680"/>
            <a:ext cx="8229600" cy="5775920"/>
          </a:xfrm>
        </p:spPr>
        <p:txBody>
          <a:bodyPr>
            <a:normAutofit/>
          </a:bodyPr>
          <a:lstStyle/>
          <a:p>
            <a:r>
              <a:rPr lang="en-US" dirty="0" smtClean="0"/>
              <a:t>2-</a:t>
            </a:r>
            <a:r>
              <a:rPr lang="en-US" i="1" dirty="0"/>
              <a:t>Cartilaginous Joints</a:t>
            </a:r>
          </a:p>
          <a:p>
            <a:r>
              <a:rPr lang="en-US" sz="2800" dirty="0"/>
              <a:t>Most cartilaginous joints are known as </a:t>
            </a:r>
            <a:r>
              <a:rPr lang="en-US" sz="2800" dirty="0" err="1" smtClean="0"/>
              <a:t>synchondroses</a:t>
            </a:r>
            <a:r>
              <a:rPr lang="en-US" sz="2800" dirty="0" smtClean="0"/>
              <a:t>. These </a:t>
            </a:r>
            <a:r>
              <a:rPr lang="en-US" sz="2800" dirty="0"/>
              <a:t>include the joints between the epiphyses and </a:t>
            </a:r>
            <a:r>
              <a:rPr lang="en-US" sz="2800" dirty="0" err="1"/>
              <a:t>diaphyses</a:t>
            </a:r>
            <a:r>
              <a:rPr lang="en-US" sz="2800" dirty="0"/>
              <a:t> of juvenile long bones and the corresponding joints of the base of the skull. Most are temporary and disappear after growth has ceased, when the cartilage is replaced by bone. The few permanent </a:t>
            </a:r>
            <a:r>
              <a:rPr lang="en-US" sz="2800" dirty="0" err="1"/>
              <a:t>synchondroses</a:t>
            </a:r>
            <a:r>
              <a:rPr lang="en-US" sz="2800" dirty="0"/>
              <a:t> include the joint between the skull and hyoid apparatus , which allows appreciable movement in some </a:t>
            </a:r>
            <a:r>
              <a:rPr lang="en-US" sz="2800"/>
              <a:t>species</a:t>
            </a:r>
            <a:r>
              <a:rPr lang="en-US" sz="2800" smtClean="0"/>
              <a:t>.</a:t>
            </a:r>
            <a:endParaRPr lang="en-US" sz="2800" dirty="0" smtClean="0"/>
          </a:p>
          <a:p>
            <a:endParaRPr lang="en-US" sz="2800" dirty="0"/>
          </a:p>
          <a:p>
            <a:endParaRPr lang="en-US" sz="2800" dirty="0"/>
          </a:p>
        </p:txBody>
      </p:sp>
    </p:spTree>
    <p:extLst>
      <p:ext uri="{BB962C8B-B14F-4D97-AF65-F5344CB8AC3E}">
        <p14:creationId xmlns:p14="http://schemas.microsoft.com/office/powerpoint/2010/main" val="91430754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92696"/>
            <a:ext cx="8229600" cy="5631904"/>
          </a:xfrm>
        </p:spPr>
        <p:txBody>
          <a:bodyPr/>
          <a:lstStyle/>
          <a:p>
            <a:r>
              <a:rPr lang="en-US" i="1" dirty="0"/>
              <a:t>symphysis </a:t>
            </a:r>
            <a:r>
              <a:rPr lang="en-US" dirty="0"/>
              <a:t>the </a:t>
            </a:r>
            <a:r>
              <a:rPr lang="en-US" dirty="0" smtClean="0"/>
              <a:t>articulating bones </a:t>
            </a:r>
            <a:r>
              <a:rPr lang="en-US" dirty="0"/>
              <a:t>are divided by a succession of tissues; </a:t>
            </a:r>
            <a:r>
              <a:rPr lang="en-US" dirty="0" smtClean="0"/>
              <a:t>usually cartilage </a:t>
            </a:r>
            <a:r>
              <a:rPr lang="en-US" dirty="0"/>
              <a:t>covers the bones with fibrocartilage or </a:t>
            </a:r>
            <a:r>
              <a:rPr lang="en-US" dirty="0" smtClean="0"/>
              <a:t>fibrous tissue </a:t>
            </a:r>
            <a:r>
              <a:rPr lang="en-US" dirty="0"/>
              <a:t>in the middle. The category includes the </a:t>
            </a:r>
            <a:r>
              <a:rPr lang="en-US" dirty="0" smtClean="0"/>
              <a:t>joints between </a:t>
            </a:r>
            <a:r>
              <a:rPr lang="en-US" dirty="0"/>
              <a:t>the symmetrical halves of the mandible </a:t>
            </a:r>
            <a:r>
              <a:rPr lang="en-US" dirty="0" smtClean="0"/>
              <a:t> and </a:t>
            </a:r>
            <a:r>
              <a:rPr lang="en-US" dirty="0"/>
              <a:t>of the pelvic girdle and </a:t>
            </a:r>
            <a:r>
              <a:rPr lang="en-US" dirty="0" smtClean="0"/>
              <a:t>the joints </a:t>
            </a:r>
            <a:r>
              <a:rPr lang="en-US" dirty="0"/>
              <a:t>between the bodies of successive </a:t>
            </a:r>
            <a:r>
              <a:rPr lang="en-US" dirty="0" smtClean="0"/>
              <a:t>vertebrae . </a:t>
            </a:r>
            <a:endParaRPr lang="en-US" dirty="0"/>
          </a:p>
        </p:txBody>
      </p:sp>
    </p:spTree>
    <p:extLst>
      <p:ext uri="{BB962C8B-B14F-4D97-AF65-F5344CB8AC3E}">
        <p14:creationId xmlns:p14="http://schemas.microsoft.com/office/powerpoint/2010/main" val="129882939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stretch>
            <a:fillRect/>
          </a:stretch>
        </p:blipFill>
        <p:spPr>
          <a:xfrm>
            <a:off x="1187625" y="1266259"/>
            <a:ext cx="6039152" cy="2882821"/>
          </a:xfrm>
          <a:prstGeom prst="rect">
            <a:avLst/>
          </a:prstGeom>
        </p:spPr>
      </p:pic>
      <p:sp>
        <p:nvSpPr>
          <p:cNvPr id="5" name="مستطيل 4"/>
          <p:cNvSpPr/>
          <p:nvPr/>
        </p:nvSpPr>
        <p:spPr>
          <a:xfrm>
            <a:off x="395536" y="4869160"/>
            <a:ext cx="7776864" cy="646331"/>
          </a:xfrm>
          <a:prstGeom prst="rect">
            <a:avLst/>
          </a:prstGeom>
        </p:spPr>
        <p:txBody>
          <a:bodyPr wrap="square">
            <a:spAutoFit/>
          </a:bodyPr>
          <a:lstStyle/>
          <a:p>
            <a:pPr algn="l"/>
            <a:r>
              <a:rPr lang="en-US" dirty="0">
                <a:latin typeface="Frutiger-Cn"/>
              </a:rPr>
              <a:t>Intervertebral disk (arrow) joining bodies of</a:t>
            </a:r>
          </a:p>
          <a:p>
            <a:pPr algn="l"/>
            <a:r>
              <a:rPr lang="en-US" dirty="0">
                <a:latin typeface="Frutiger-Cn"/>
              </a:rPr>
              <a:t>adjacent vertebrae.</a:t>
            </a:r>
            <a:endParaRPr lang="en-US" dirty="0"/>
          </a:p>
        </p:txBody>
      </p:sp>
      <p:sp>
        <p:nvSpPr>
          <p:cNvPr id="8" name="سهم إلى اليمين 7"/>
          <p:cNvSpPr/>
          <p:nvPr/>
        </p:nvSpPr>
        <p:spPr>
          <a:xfrm>
            <a:off x="2411760" y="3212976"/>
            <a:ext cx="1296144"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848126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285728"/>
            <a:ext cx="8229600" cy="785818"/>
          </a:xfrm>
        </p:spPr>
        <p:txBody>
          <a:bodyPr>
            <a:normAutofit fontScale="90000"/>
          </a:bodyPr>
          <a:lstStyle/>
          <a:p>
            <a:r>
              <a:rPr lang="en-US" dirty="0"/>
              <a:t>DIARTHROSES or synovial joints </a:t>
            </a:r>
          </a:p>
        </p:txBody>
      </p:sp>
      <p:sp>
        <p:nvSpPr>
          <p:cNvPr id="3" name="عنصر نائب للمحتوى 2"/>
          <p:cNvSpPr>
            <a:spLocks noGrp="1"/>
          </p:cNvSpPr>
          <p:nvPr>
            <p:ph idx="1"/>
          </p:nvPr>
        </p:nvSpPr>
        <p:spPr>
          <a:xfrm>
            <a:off x="0" y="1071546"/>
            <a:ext cx="8964488" cy="6029862"/>
          </a:xfrm>
        </p:spPr>
        <p:txBody>
          <a:bodyPr>
            <a:normAutofit/>
          </a:bodyPr>
          <a:lstStyle/>
          <a:p>
            <a:r>
              <a:rPr lang="en-US" sz="2800" dirty="0"/>
              <a:t>These joints are characterized by the presence of a joint cavity and by their mobility. They are often called movable or true joints. This joint can be further subdivided into various types based on the number of bones making up the joint and based on the shape and degree of movement permitted at the joint.</a:t>
            </a:r>
          </a:p>
          <a:p>
            <a:r>
              <a:rPr lang="en-US" sz="2800" dirty="0"/>
              <a:t>1. Based on number of bones involved.</a:t>
            </a:r>
          </a:p>
          <a:p>
            <a:r>
              <a:rPr lang="en-US" sz="2800" dirty="0"/>
              <a:t>a. Simple joint – joint formed by articulation between two bones, </a:t>
            </a:r>
            <a:r>
              <a:rPr lang="en-US" sz="2800" dirty="0" smtClean="0"/>
              <a:t>  </a:t>
            </a:r>
            <a:r>
              <a:rPr lang="en-US" sz="2800" dirty="0"/>
              <a:t>e  .g. shoulder </a:t>
            </a:r>
            <a:r>
              <a:rPr lang="en-US" sz="2800" dirty="0" smtClean="0"/>
              <a:t>joint ( </a:t>
            </a:r>
            <a:r>
              <a:rPr lang="en-US" sz="2800" dirty="0" err="1" smtClean="0"/>
              <a:t>scpula</a:t>
            </a:r>
            <a:r>
              <a:rPr lang="en-US" sz="2800" dirty="0" smtClean="0"/>
              <a:t> and </a:t>
            </a:r>
            <a:r>
              <a:rPr lang="en-US" sz="2800" dirty="0" err="1" smtClean="0"/>
              <a:t>humerous</a:t>
            </a:r>
            <a:r>
              <a:rPr lang="en-US" sz="2800" dirty="0" smtClean="0"/>
              <a:t> ) . </a:t>
            </a:r>
            <a:endParaRPr lang="en-US" sz="2800" dirty="0"/>
          </a:p>
          <a:p>
            <a:r>
              <a:rPr lang="en-US" sz="2800" dirty="0"/>
              <a:t>b. Compound joint - joint formed by articulation between more than two bones e.g. carpal joint, elbow </a:t>
            </a:r>
            <a:r>
              <a:rPr lang="en-US" sz="2800" dirty="0" smtClean="0"/>
              <a:t>joint  ( </a:t>
            </a:r>
            <a:r>
              <a:rPr lang="en-US" sz="2800" dirty="0" err="1" smtClean="0"/>
              <a:t>Humerous</a:t>
            </a:r>
            <a:r>
              <a:rPr lang="en-US" sz="2800" dirty="0" smtClean="0"/>
              <a:t> , </a:t>
            </a:r>
            <a:r>
              <a:rPr lang="en-US" sz="2800" dirty="0" err="1" smtClean="0"/>
              <a:t>radious</a:t>
            </a:r>
            <a:r>
              <a:rPr lang="en-US" sz="2800" dirty="0" smtClean="0"/>
              <a:t> and ulna ) .</a:t>
            </a:r>
            <a:endParaRPr lang="en-US" sz="2800" dirty="0"/>
          </a:p>
        </p:txBody>
      </p:sp>
    </p:spTree>
  </p:cSld>
  <p:clrMapOvr>
    <a:masterClrMapping/>
  </p:clrMapOvr>
  <p:transition>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61194" y="295753"/>
            <a:ext cx="8964488" cy="1143000"/>
          </a:xfrm>
        </p:spPr>
        <p:txBody>
          <a:bodyPr>
            <a:normAutofit fontScale="90000"/>
          </a:bodyPr>
          <a:lstStyle/>
          <a:p>
            <a:r>
              <a:rPr lang="en-US" dirty="0"/>
              <a:t>2. Based on the shape and degree of movement</a:t>
            </a:r>
          </a:p>
        </p:txBody>
      </p:sp>
      <p:sp>
        <p:nvSpPr>
          <p:cNvPr id="3" name="عنصر نائب للمحتوى 2"/>
          <p:cNvSpPr>
            <a:spLocks noGrp="1"/>
          </p:cNvSpPr>
          <p:nvPr>
            <p:ph idx="1"/>
          </p:nvPr>
        </p:nvSpPr>
        <p:spPr>
          <a:xfrm>
            <a:off x="395536" y="1438753"/>
            <a:ext cx="8496944" cy="5419247"/>
          </a:xfrm>
        </p:spPr>
        <p:txBody>
          <a:bodyPr>
            <a:normAutofit/>
          </a:bodyPr>
          <a:lstStyle/>
          <a:p>
            <a:r>
              <a:rPr lang="en-US" dirty="0"/>
              <a:t>a. Hinge joint – this joint permit movement only in one direction. E.g. elbow joint flexion and extension are possible.</a:t>
            </a:r>
          </a:p>
          <a:p>
            <a:r>
              <a:rPr lang="en-US" dirty="0"/>
              <a:t>b. Ball and </a:t>
            </a:r>
            <a:r>
              <a:rPr lang="en-US" dirty="0" smtClean="0"/>
              <a:t>socket or </a:t>
            </a:r>
            <a:r>
              <a:rPr lang="en-US" i="1" dirty="0"/>
              <a:t>spheroidal joint</a:t>
            </a:r>
            <a:r>
              <a:rPr lang="en-US" dirty="0" smtClean="0"/>
              <a:t> </a:t>
            </a:r>
            <a:r>
              <a:rPr lang="en-US" dirty="0"/>
              <a:t>joint – this joint permit twisting movement such as in rotation, circumduction, adduction, abduction. Spherical shaped of one bone fits into the cup shaped cavity of another bone making this movement possible</a:t>
            </a:r>
            <a:r>
              <a:rPr lang="en-US" dirty="0" smtClean="0"/>
              <a:t>.</a:t>
            </a:r>
            <a:r>
              <a:rPr lang="en-US" dirty="0"/>
              <a:t> The hip joint is </a:t>
            </a:r>
            <a:r>
              <a:rPr lang="en-US" dirty="0" smtClean="0"/>
              <a:t>the best </a:t>
            </a:r>
            <a:r>
              <a:rPr lang="en-US" dirty="0"/>
              <a:t>example; the human shoulder joint also </a:t>
            </a:r>
            <a:r>
              <a:rPr lang="en-US" dirty="0" smtClean="0"/>
              <a:t>conforms closely </a:t>
            </a:r>
            <a:r>
              <a:rPr lang="en-US" dirty="0"/>
              <a:t>to the pattern, but the shoulder of </a:t>
            </a:r>
            <a:r>
              <a:rPr lang="en-US" dirty="0" smtClean="0"/>
              <a:t>domestic species </a:t>
            </a:r>
            <a:r>
              <a:rPr lang="en-US" dirty="0"/>
              <a:t>largely restricts its movement to flexion </a:t>
            </a:r>
            <a:r>
              <a:rPr lang="en-US" dirty="0" smtClean="0"/>
              <a:t>and extension</a:t>
            </a:r>
            <a:r>
              <a:rPr lang="en-US" dirty="0"/>
              <a:t>.</a:t>
            </a:r>
          </a:p>
          <a:p>
            <a:pPr marL="0" indent="0">
              <a:buNone/>
            </a:pPr>
            <a:endParaRPr lang="en-US" dirty="0"/>
          </a:p>
          <a:p>
            <a:pPr marL="0" indent="0">
              <a:buNone/>
            </a:pPr>
            <a:endParaRPr lang="en-US" dirty="0"/>
          </a:p>
          <a:p>
            <a:endParaRPr lang="en-US" dirty="0"/>
          </a:p>
        </p:txBody>
      </p:sp>
    </p:spTree>
  </p:cSld>
  <p:clrMapOvr>
    <a:masterClrMapping/>
  </p:clrMapOvr>
  <p:transition>
    <p:strips dir="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1313</TotalTime>
  <Words>2663</Words>
  <Application>Microsoft Office PowerPoint</Application>
  <PresentationFormat>عرض على الشاشة (4:3)</PresentationFormat>
  <Paragraphs>120</Paragraphs>
  <Slides>42</Slides>
  <Notes>0</Notes>
  <HiddenSlides>0</HiddenSlides>
  <MMClips>0</MMClips>
  <ScaleCrop>false</ScaleCrop>
  <HeadingPairs>
    <vt:vector size="6" baseType="variant">
      <vt:variant>
        <vt:lpstr>الخطوط المستخدمة</vt:lpstr>
      </vt:variant>
      <vt:variant>
        <vt:i4>11</vt:i4>
      </vt:variant>
      <vt:variant>
        <vt:lpstr>نسق</vt:lpstr>
      </vt:variant>
      <vt:variant>
        <vt:i4>1</vt:i4>
      </vt:variant>
      <vt:variant>
        <vt:lpstr>عناوين الشرائح</vt:lpstr>
      </vt:variant>
      <vt:variant>
        <vt:i4>42</vt:i4>
      </vt:variant>
    </vt:vector>
  </HeadingPairs>
  <TitlesOfParts>
    <vt:vector size="54" baseType="lpstr">
      <vt:lpstr>Arial</vt:lpstr>
      <vt:lpstr>Calibri</vt:lpstr>
      <vt:lpstr>Californian FB</vt:lpstr>
      <vt:lpstr>Constantia</vt:lpstr>
      <vt:lpstr>Frutiger-Cn</vt:lpstr>
      <vt:lpstr>Helvetica</vt:lpstr>
      <vt:lpstr>Majalla UI</vt:lpstr>
      <vt:lpstr>Times New Roman</vt:lpstr>
      <vt:lpstr>Traditional Arabic</vt:lpstr>
      <vt:lpstr>Wingdings</vt:lpstr>
      <vt:lpstr>Wingdings 2</vt:lpstr>
      <vt:lpstr>تدفق</vt:lpstr>
      <vt:lpstr>Arthology  دراسات عليا دكتوراة </vt:lpstr>
      <vt:lpstr>Arthrology (Syndesmyology)</vt:lpstr>
      <vt:lpstr>عرض تقديمي في PowerPoint</vt:lpstr>
      <vt:lpstr>عرض تقديمي في PowerPoint</vt:lpstr>
      <vt:lpstr>عرض تقديمي في PowerPoint</vt:lpstr>
      <vt:lpstr>عرض تقديمي في PowerPoint</vt:lpstr>
      <vt:lpstr>عرض تقديمي في PowerPoint</vt:lpstr>
      <vt:lpstr>DIARTHROSES or synovial joints </vt:lpstr>
      <vt:lpstr>2. Based on the shape and degree of movement</vt:lpstr>
      <vt:lpstr>عرض تقديمي في PowerPoint</vt:lpstr>
      <vt:lpstr>عرض تقديمي في PowerPoint</vt:lpstr>
      <vt:lpstr>Synovial joint structure</vt:lpstr>
      <vt:lpstr>Additional structures seen in some synovial joint are:</vt:lpstr>
      <vt:lpstr>عرض تقديمي في PowerPoint</vt:lpstr>
      <vt:lpstr>عرض تقديمي في PowerPoint</vt:lpstr>
      <vt:lpstr>Movements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dell</dc:creator>
  <cp:lastModifiedBy>Maher</cp:lastModifiedBy>
  <cp:revision>273</cp:revision>
  <dcterms:created xsi:type="dcterms:W3CDTF">2011-10-14T03:30:00Z</dcterms:created>
  <dcterms:modified xsi:type="dcterms:W3CDTF">2024-10-05T18:36:11Z</dcterms:modified>
</cp:coreProperties>
</file>